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4"/>
    <p:sldMasterId id="2147483660" r:id="rId5"/>
    <p:sldMasterId id="2147483713" r:id="rId6"/>
    <p:sldMasterId id="2147483684" r:id="rId7"/>
    <p:sldMasterId id="2147483700" r:id="rId8"/>
    <p:sldMasterId id="2147483715" r:id="rId9"/>
    <p:sldMasterId id="2147483707" r:id="rId10"/>
    <p:sldMasterId id="2147483709" r:id="rId11"/>
    <p:sldMasterId id="2147483705" r:id="rId12"/>
    <p:sldMasterId id="2147483717" r:id="rId13"/>
    <p:sldMasterId id="2147483720" r:id="rId14"/>
    <p:sldMasterId id="2147483648" r:id="rId15"/>
  </p:sldMasterIdLst>
  <p:notesMasterIdLst>
    <p:notesMasterId r:id="rId43"/>
  </p:notesMasterIdLst>
  <p:sldIdLst>
    <p:sldId id="283" r:id="rId16"/>
    <p:sldId id="269" r:id="rId17"/>
    <p:sldId id="315" r:id="rId18"/>
    <p:sldId id="287" r:id="rId19"/>
    <p:sldId id="295" r:id="rId20"/>
    <p:sldId id="294" r:id="rId21"/>
    <p:sldId id="286" r:id="rId22"/>
    <p:sldId id="292" r:id="rId23"/>
    <p:sldId id="296" r:id="rId24"/>
    <p:sldId id="270" r:id="rId25"/>
    <p:sldId id="297" r:id="rId26"/>
    <p:sldId id="298" r:id="rId27"/>
    <p:sldId id="273" r:id="rId28"/>
    <p:sldId id="303" r:id="rId29"/>
    <p:sldId id="304" r:id="rId30"/>
    <p:sldId id="305" r:id="rId31"/>
    <p:sldId id="306" r:id="rId32"/>
    <p:sldId id="313" r:id="rId33"/>
    <p:sldId id="314" r:id="rId34"/>
    <p:sldId id="281" r:id="rId35"/>
    <p:sldId id="307" r:id="rId36"/>
    <p:sldId id="308" r:id="rId37"/>
    <p:sldId id="309" r:id="rId38"/>
    <p:sldId id="310" r:id="rId39"/>
    <p:sldId id="311" r:id="rId40"/>
    <p:sldId id="312" r:id="rId41"/>
    <p:sldId id="316" r:id="rId42"/>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1F85"/>
    <a:srgbClr val="D98D14"/>
    <a:srgbClr val="1070B6"/>
    <a:srgbClr val="539427"/>
    <a:srgbClr val="506FA9"/>
    <a:srgbClr val="227370"/>
    <a:srgbClr val="246679"/>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llanmörkt format 1 - Dekorfär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llanmörkt format 1 - Dekorfär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llanmörkt format 1 - Dekorfär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llanmörkt format 3 - Dekorfärg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91" autoAdjust="0"/>
    <p:restoredTop sz="88571" autoAdjust="0"/>
  </p:normalViewPr>
  <p:slideViewPr>
    <p:cSldViewPr snapToGrid="0" snapToObjects="1">
      <p:cViewPr>
        <p:scale>
          <a:sx n="100" d="100"/>
          <a:sy n="100" d="100"/>
        </p:scale>
        <p:origin x="-1932" y="-162"/>
      </p:cViewPr>
      <p:guideLst>
        <p:guide orient="horz" pos="57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customXml" Target="../customXml/item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3584BE-C4C3-EB4E-A922-274DD8800909}" type="datetimeFigureOut">
              <a:rPr lang="sv-SE" smtClean="0"/>
              <a:pPr/>
              <a:t>2012-10-17</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275BE4-14E8-524F-9E2F-4FF623A5ED15}" type="slidenum">
              <a:rPr lang="sv-SE" smtClean="0"/>
              <a:pPr/>
              <a:t>‹#›</a:t>
            </a:fld>
            <a:endParaRPr lang="sv-SE"/>
          </a:p>
        </p:txBody>
      </p:sp>
    </p:spTree>
    <p:extLst>
      <p:ext uri="{BB962C8B-B14F-4D97-AF65-F5344CB8AC3E}">
        <p14:creationId xmlns:p14="http://schemas.microsoft.com/office/powerpoint/2010/main" val="4489880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2413A2-E273-4E32-8C41-6DD35ABC3D7B}" type="slidenum">
              <a:rPr lang="en-US" smtClean="0"/>
              <a:t>11</a:t>
            </a:fld>
            <a:endParaRPr lang="en-US"/>
          </a:p>
        </p:txBody>
      </p:sp>
    </p:spTree>
    <p:extLst>
      <p:ext uri="{BB962C8B-B14F-4D97-AF65-F5344CB8AC3E}">
        <p14:creationId xmlns:p14="http://schemas.microsoft.com/office/powerpoint/2010/main" val="2647220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5E2413A2-E273-4E32-8C41-6DD35ABC3D7B}" type="slidenum">
              <a:rPr lang="en-US" smtClean="0"/>
              <a:t>23</a:t>
            </a:fld>
            <a:endParaRPr lang="en-US"/>
          </a:p>
        </p:txBody>
      </p:sp>
    </p:spTree>
    <p:extLst>
      <p:ext uri="{BB962C8B-B14F-4D97-AF65-F5344CB8AC3E}">
        <p14:creationId xmlns:p14="http://schemas.microsoft.com/office/powerpoint/2010/main" val="903523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5E2413A2-E273-4E32-8C41-6DD35ABC3D7B}" type="slidenum">
              <a:rPr lang="en-US" smtClean="0"/>
              <a:t>24</a:t>
            </a:fld>
            <a:endParaRPr lang="en-US"/>
          </a:p>
        </p:txBody>
      </p:sp>
    </p:spTree>
    <p:extLst>
      <p:ext uri="{BB962C8B-B14F-4D97-AF65-F5344CB8AC3E}">
        <p14:creationId xmlns:p14="http://schemas.microsoft.com/office/powerpoint/2010/main" val="903523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smtClean="0"/>
          </a:p>
        </p:txBody>
      </p:sp>
      <p:sp>
        <p:nvSpPr>
          <p:cNvPr id="4" name="Slide Number Placeholder 3"/>
          <p:cNvSpPr>
            <a:spLocks noGrp="1"/>
          </p:cNvSpPr>
          <p:nvPr>
            <p:ph type="sldNum" sz="quarter" idx="10"/>
          </p:nvPr>
        </p:nvSpPr>
        <p:spPr/>
        <p:txBody>
          <a:bodyPr/>
          <a:lstStyle/>
          <a:p>
            <a:fld id="{5E2413A2-E273-4E32-8C41-6DD35ABC3D7B}" type="slidenum">
              <a:rPr lang="en-US" smtClean="0"/>
              <a:t>25</a:t>
            </a:fld>
            <a:endParaRPr lang="en-US"/>
          </a:p>
        </p:txBody>
      </p:sp>
    </p:spTree>
    <p:extLst>
      <p:ext uri="{BB962C8B-B14F-4D97-AF65-F5344CB8AC3E}">
        <p14:creationId xmlns:p14="http://schemas.microsoft.com/office/powerpoint/2010/main" val="903523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Open the large drawing with all areas frozen.</a:t>
            </a:r>
          </a:p>
          <a:p>
            <a:pPr marL="228600" indent="-228600">
              <a:buAutoNum type="arabicPeriod"/>
            </a:pPr>
            <a:r>
              <a:rPr lang="en-US" dirty="0" smtClean="0"/>
              <a:t>Select</a:t>
            </a:r>
            <a:r>
              <a:rPr lang="en-US" baseline="0" dirty="0" smtClean="0"/>
              <a:t> 1 department and Unfreeze.</a:t>
            </a:r>
          </a:p>
          <a:p>
            <a:pPr marL="228600" indent="-228600">
              <a:buAutoNum type="arabicPeriod"/>
            </a:pPr>
            <a:r>
              <a:rPr lang="en-US" baseline="0" dirty="0" smtClean="0"/>
              <a:t>Zoom in and work with the client.</a:t>
            </a:r>
          </a:p>
          <a:p>
            <a:pPr marL="228600" indent="-228600">
              <a:buAutoNum type="arabicPeriod"/>
            </a:pPr>
            <a:r>
              <a:rPr lang="en-US" baseline="0" dirty="0" smtClean="0"/>
              <a:t>Freeze and Unfreeze </a:t>
            </a:r>
            <a:endParaRPr lang="en-US" dirty="0" smtClean="0"/>
          </a:p>
        </p:txBody>
      </p:sp>
      <p:sp>
        <p:nvSpPr>
          <p:cNvPr id="4" name="Slide Number Placeholder 3"/>
          <p:cNvSpPr>
            <a:spLocks noGrp="1"/>
          </p:cNvSpPr>
          <p:nvPr>
            <p:ph type="sldNum" sz="quarter" idx="10"/>
          </p:nvPr>
        </p:nvSpPr>
        <p:spPr/>
        <p:txBody>
          <a:bodyPr/>
          <a:lstStyle/>
          <a:p>
            <a:fld id="{5E2413A2-E273-4E32-8C41-6DD35ABC3D7B}" type="slidenum">
              <a:rPr lang="en-US" smtClean="0"/>
              <a:t>26</a:t>
            </a:fld>
            <a:endParaRPr lang="en-US"/>
          </a:p>
        </p:txBody>
      </p:sp>
    </p:spTree>
    <p:extLst>
      <p:ext uri="{BB962C8B-B14F-4D97-AF65-F5344CB8AC3E}">
        <p14:creationId xmlns:p14="http://schemas.microsoft.com/office/powerpoint/2010/main" val="903523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2413A2-E273-4E32-8C41-6DD35ABC3D7B}" type="slidenum">
              <a:rPr lang="en-US" smtClean="0"/>
              <a:t>12</a:t>
            </a:fld>
            <a:endParaRPr lang="en-US"/>
          </a:p>
        </p:txBody>
      </p:sp>
    </p:spTree>
    <p:extLst>
      <p:ext uri="{BB962C8B-B14F-4D97-AF65-F5344CB8AC3E}">
        <p14:creationId xmlns:p14="http://schemas.microsoft.com/office/powerpoint/2010/main" val="2647220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2413A2-E273-4E32-8C41-6DD35ABC3D7B}" type="slidenum">
              <a:rPr lang="en-US" smtClean="0"/>
              <a:t>14</a:t>
            </a:fld>
            <a:endParaRPr lang="en-US"/>
          </a:p>
        </p:txBody>
      </p:sp>
    </p:spTree>
    <p:extLst>
      <p:ext uri="{BB962C8B-B14F-4D97-AF65-F5344CB8AC3E}">
        <p14:creationId xmlns:p14="http://schemas.microsoft.com/office/powerpoint/2010/main" val="2647220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2413A2-E273-4E32-8C41-6DD35ABC3D7B}" type="slidenum">
              <a:rPr lang="en-US" smtClean="0"/>
              <a:t>15</a:t>
            </a:fld>
            <a:endParaRPr lang="en-US"/>
          </a:p>
        </p:txBody>
      </p:sp>
    </p:spTree>
    <p:extLst>
      <p:ext uri="{BB962C8B-B14F-4D97-AF65-F5344CB8AC3E}">
        <p14:creationId xmlns:p14="http://schemas.microsoft.com/office/powerpoint/2010/main" val="2647220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2413A2-E273-4E32-8C41-6DD35ABC3D7B}" type="slidenum">
              <a:rPr lang="en-US" smtClean="0"/>
              <a:t>16</a:t>
            </a:fld>
            <a:endParaRPr lang="en-US"/>
          </a:p>
        </p:txBody>
      </p:sp>
    </p:spTree>
    <p:extLst>
      <p:ext uri="{BB962C8B-B14F-4D97-AF65-F5344CB8AC3E}">
        <p14:creationId xmlns:p14="http://schemas.microsoft.com/office/powerpoint/2010/main" val="2647220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2413A2-E273-4E32-8C41-6DD35ABC3D7B}" type="slidenum">
              <a:rPr lang="en-US" smtClean="0"/>
              <a:t>17</a:t>
            </a:fld>
            <a:endParaRPr lang="en-US"/>
          </a:p>
        </p:txBody>
      </p:sp>
    </p:spTree>
    <p:extLst>
      <p:ext uri="{BB962C8B-B14F-4D97-AF65-F5344CB8AC3E}">
        <p14:creationId xmlns:p14="http://schemas.microsoft.com/office/powerpoint/2010/main" val="2647220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2413A2-E273-4E32-8C41-6DD35ABC3D7B}" type="slidenum">
              <a:rPr lang="en-US" smtClean="0"/>
              <a:t>19</a:t>
            </a:fld>
            <a:endParaRPr lang="en-US"/>
          </a:p>
        </p:txBody>
      </p:sp>
    </p:spTree>
    <p:extLst>
      <p:ext uri="{BB962C8B-B14F-4D97-AF65-F5344CB8AC3E}">
        <p14:creationId xmlns:p14="http://schemas.microsoft.com/office/powerpoint/2010/main" val="2647220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2413A2-E273-4E32-8C41-6DD35ABC3D7B}" type="slidenum">
              <a:rPr lang="en-US" smtClean="0"/>
              <a:t>21</a:t>
            </a:fld>
            <a:endParaRPr lang="en-US"/>
          </a:p>
        </p:txBody>
      </p:sp>
    </p:spTree>
    <p:extLst>
      <p:ext uri="{BB962C8B-B14F-4D97-AF65-F5344CB8AC3E}">
        <p14:creationId xmlns:p14="http://schemas.microsoft.com/office/powerpoint/2010/main" val="2647220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5E2413A2-E273-4E32-8C41-6DD35ABC3D7B}" type="slidenum">
              <a:rPr lang="en-US" smtClean="0"/>
              <a:t>22</a:t>
            </a:fld>
            <a:endParaRPr lang="en-US"/>
          </a:p>
        </p:txBody>
      </p:sp>
    </p:spTree>
    <p:extLst>
      <p:ext uri="{BB962C8B-B14F-4D97-AF65-F5344CB8AC3E}">
        <p14:creationId xmlns:p14="http://schemas.microsoft.com/office/powerpoint/2010/main" val="903523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457200" y="612000"/>
            <a:ext cx="5334000" cy="1470025"/>
          </a:xfrm>
          <a:prstGeom prst="rect">
            <a:avLst/>
          </a:prstGeom>
        </p:spPr>
        <p:txBody>
          <a:bodyPr anchor="t">
            <a:noAutofit/>
          </a:bodyPr>
          <a:lstStyle>
            <a:lvl1pPr algn="l">
              <a:spcAft>
                <a:spcPts val="0"/>
              </a:spcAft>
              <a:defRPr sz="4000">
                <a:solidFill>
                  <a:srgbClr val="000000"/>
                </a:solidFill>
              </a:defRPr>
            </a:lvl1pPr>
          </a:lstStyle>
          <a:p>
            <a:r>
              <a:rPr lang="en-US" smtClean="0"/>
              <a:t>Click to edit Master title style</a:t>
            </a:r>
            <a:endParaRPr lang="sv-SE" dirty="0"/>
          </a:p>
        </p:txBody>
      </p:sp>
      <p:sp>
        <p:nvSpPr>
          <p:cNvPr id="3" name="Underrubrik 2"/>
          <p:cNvSpPr>
            <a:spLocks noGrp="1"/>
          </p:cNvSpPr>
          <p:nvPr>
            <p:ph type="subTitle" idx="1"/>
          </p:nvPr>
        </p:nvSpPr>
        <p:spPr>
          <a:xfrm>
            <a:off x="457200" y="2082025"/>
            <a:ext cx="3886200" cy="1621021"/>
          </a:xfrm>
          <a:prstGeom prst="rect">
            <a:avLst/>
          </a:prstGeom>
        </p:spPr>
        <p:txBody>
          <a:bodyPr anchor="t">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dirty="0" smtClean="0"/>
          </a:p>
        </p:txBody>
      </p:sp>
      <p:sp>
        <p:nvSpPr>
          <p:cNvPr id="5" name="Platshållare för sidfot 4"/>
          <p:cNvSpPr>
            <a:spLocks noGrp="1"/>
          </p:cNvSpPr>
          <p:nvPr>
            <p:ph type="ftr" sz="quarter" idx="11"/>
          </p:nvPr>
        </p:nvSpPr>
        <p:spPr/>
        <p:txBody>
          <a:bodyPr/>
          <a:lstStyle/>
          <a:p>
            <a:endParaRPr lang="sv-S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5" name="Platshållare för sidfot 4"/>
          <p:cNvSpPr>
            <a:spLocks noGrp="1"/>
          </p:cNvSpPr>
          <p:nvPr>
            <p:ph type="ftr" sz="quarter" idx="11"/>
          </p:nvPr>
        </p:nvSpPr>
        <p:spPr/>
        <p:txBody>
          <a:bodyPr/>
          <a:lstStyle/>
          <a:p>
            <a:endParaRPr lang="sv-SE"/>
          </a:p>
        </p:txBody>
      </p:sp>
      <p:sp>
        <p:nvSpPr>
          <p:cNvPr id="7" name="Rubrik 1"/>
          <p:cNvSpPr>
            <a:spLocks noGrp="1"/>
          </p:cNvSpPr>
          <p:nvPr>
            <p:ph type="ctrTitle"/>
          </p:nvPr>
        </p:nvSpPr>
        <p:spPr>
          <a:xfrm>
            <a:off x="457200" y="612000"/>
            <a:ext cx="7772400" cy="1470025"/>
          </a:xfrm>
          <a:prstGeom prst="rect">
            <a:avLst/>
          </a:prstGeom>
        </p:spPr>
        <p:txBody>
          <a:bodyPr anchor="t">
            <a:noAutofit/>
          </a:bodyPr>
          <a:lstStyle>
            <a:lvl1pPr algn="l">
              <a:defRPr sz="4000">
                <a:solidFill>
                  <a:srgbClr val="FFFFFF"/>
                </a:solidFill>
              </a:defRPr>
            </a:lvl1pPr>
          </a:lstStyle>
          <a:p>
            <a:r>
              <a:rPr lang="sv-SE" dirty="0" smtClean="0"/>
              <a:t>Klicka här för att ändra format</a:t>
            </a:r>
            <a:endParaRPr lang="sv-SE" dirty="0"/>
          </a:p>
        </p:txBody>
      </p:sp>
      <p:sp>
        <p:nvSpPr>
          <p:cNvPr id="8" name="Underrubrik 2"/>
          <p:cNvSpPr>
            <a:spLocks noGrp="1"/>
          </p:cNvSpPr>
          <p:nvPr>
            <p:ph type="subTitle" idx="1"/>
          </p:nvPr>
        </p:nvSpPr>
        <p:spPr>
          <a:xfrm>
            <a:off x="457200" y="1662798"/>
            <a:ext cx="3886200" cy="1621021"/>
          </a:xfrm>
          <a:prstGeom prst="rect">
            <a:avLst/>
          </a:prstGeom>
        </p:spPr>
        <p:txBody>
          <a:bodyPr anchor="t">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5" name="Platshållare för sidfot 4"/>
          <p:cNvSpPr>
            <a:spLocks noGrp="1"/>
          </p:cNvSpPr>
          <p:nvPr>
            <p:ph type="ftr" sz="quarter" idx="11"/>
          </p:nvPr>
        </p:nvSpPr>
        <p:spPr/>
        <p:txBody>
          <a:bodyPr/>
          <a:lstStyle/>
          <a:p>
            <a:endParaRPr lang="sv-SE"/>
          </a:p>
        </p:txBody>
      </p:sp>
      <p:sp>
        <p:nvSpPr>
          <p:cNvPr id="7" name="Rubrik 1"/>
          <p:cNvSpPr>
            <a:spLocks noGrp="1"/>
          </p:cNvSpPr>
          <p:nvPr>
            <p:ph type="ctrTitle"/>
          </p:nvPr>
        </p:nvSpPr>
        <p:spPr>
          <a:xfrm>
            <a:off x="457200" y="612000"/>
            <a:ext cx="7772400" cy="1470025"/>
          </a:xfrm>
          <a:prstGeom prst="rect">
            <a:avLst/>
          </a:prstGeom>
        </p:spPr>
        <p:txBody>
          <a:bodyPr anchor="t">
            <a:noAutofit/>
          </a:bodyPr>
          <a:lstStyle>
            <a:lvl1pPr algn="l">
              <a:defRPr sz="4000">
                <a:solidFill>
                  <a:srgbClr val="FFFFFF"/>
                </a:solidFill>
              </a:defRPr>
            </a:lvl1pPr>
          </a:lstStyle>
          <a:p>
            <a:r>
              <a:rPr lang="sv-SE" dirty="0" smtClean="0"/>
              <a:t>Klicka här för att ändra format</a:t>
            </a:r>
            <a:endParaRPr lang="sv-SE" dirty="0"/>
          </a:p>
        </p:txBody>
      </p:sp>
      <p:sp>
        <p:nvSpPr>
          <p:cNvPr id="8" name="Underrubrik 2"/>
          <p:cNvSpPr>
            <a:spLocks noGrp="1"/>
          </p:cNvSpPr>
          <p:nvPr>
            <p:ph type="subTitle" idx="1"/>
          </p:nvPr>
        </p:nvSpPr>
        <p:spPr>
          <a:xfrm>
            <a:off x="457200" y="1662798"/>
            <a:ext cx="3886200" cy="1621021"/>
          </a:xfrm>
          <a:prstGeom prst="rect">
            <a:avLst/>
          </a:prstGeom>
        </p:spPr>
        <p:txBody>
          <a:bodyPr anchor="t">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1800" cy="16002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762000" y="685800"/>
            <a:ext cx="7543800" cy="3886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48400" y="6208776"/>
            <a:ext cx="2133600" cy="365125"/>
          </a:xfrm>
          <a:prstGeom prst="rect">
            <a:avLst/>
          </a:prstGeom>
        </p:spPr>
        <p:txBody>
          <a:bodyPr/>
          <a:lstStyle/>
          <a:p>
            <a:fld id="{0FF6F02A-2500-4FDA-BC2F-B6303CF77CB4}" type="datetimeFigureOut">
              <a:rPr lang="en-US" smtClean="0"/>
              <a:t>10/17/2012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620000" y="5687568"/>
            <a:ext cx="762000" cy="365125"/>
          </a:xfrm>
          <a:prstGeom prst="rect">
            <a:avLst/>
          </a:prstGeom>
        </p:spPr>
        <p:txBody>
          <a:bodyPr/>
          <a:lstStyle/>
          <a:p>
            <a:fld id="{761E2263-0530-45AC-A468-40FED614C2E5}" type="slidenum">
              <a:rPr lang="en-US" smtClean="0"/>
              <a:t>‹#›</a:t>
            </a:fld>
            <a:endParaRPr lang="en-US"/>
          </a:p>
        </p:txBody>
      </p:sp>
    </p:spTree>
    <p:extLst>
      <p:ext uri="{BB962C8B-B14F-4D97-AF65-F5344CB8AC3E}">
        <p14:creationId xmlns:p14="http://schemas.microsoft.com/office/powerpoint/2010/main" val="1615811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a:xfrm>
            <a:off x="6553200" y="6356350"/>
            <a:ext cx="2133600" cy="365125"/>
          </a:xfrm>
          <a:prstGeom prst="rect">
            <a:avLst/>
          </a:prstGeom>
        </p:spPr>
        <p:txBody>
          <a:bodyPr/>
          <a:lstStyle/>
          <a:p>
            <a:fld id="{AC7B0547-0690-4139-8827-81B37682D1BE}" type="slidenum">
              <a:rPr lang="sv-SE" smtClean="0"/>
              <a:pPr/>
              <a:t>‹#›</a:t>
            </a:fld>
            <a:endParaRPr lang="sv-S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datum 4"/>
          <p:cNvSpPr>
            <a:spLocks noGrp="1"/>
          </p:cNvSpPr>
          <p:nvPr>
            <p:ph type="dt" sz="half" idx="10"/>
          </p:nvPr>
        </p:nvSpPr>
        <p:spPr>
          <a:xfrm>
            <a:off x="457200" y="6356350"/>
            <a:ext cx="2133600" cy="365125"/>
          </a:xfrm>
          <a:prstGeom prst="rect">
            <a:avLst/>
          </a:prstGeom>
        </p:spPr>
        <p:txBody>
          <a:bodyPr/>
          <a:lstStyle/>
          <a:p>
            <a:fld id="{F54B4863-66F9-42FD-A32D-D0AEEC4E2298}" type="datetimeFigureOut">
              <a:rPr lang="sv-SE" smtClean="0"/>
              <a:pPr/>
              <a:t>2012-10-17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a:xfrm>
            <a:off x="6553200" y="6356350"/>
            <a:ext cx="2133600" cy="365125"/>
          </a:xfrm>
          <a:prstGeom prst="rect">
            <a:avLst/>
          </a:prstGeom>
        </p:spPr>
        <p:txBody>
          <a:bodyPr/>
          <a:lstStyle/>
          <a:p>
            <a:endParaRPr lang="sv-S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a:xfrm>
            <a:off x="457200" y="6356350"/>
            <a:ext cx="2133600" cy="365125"/>
          </a:xfrm>
          <a:prstGeom prst="rect">
            <a:avLst/>
          </a:prstGeom>
        </p:spPr>
        <p:txBody>
          <a:bodyPr/>
          <a:lstStyle/>
          <a:p>
            <a:fld id="{F54B4863-66F9-42FD-A32D-D0AEEC4E2298}" type="datetimeFigureOut">
              <a:rPr lang="sv-SE" smtClean="0"/>
              <a:pPr/>
              <a:t>2012-10-17</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a:xfrm>
            <a:off x="6553200" y="6356350"/>
            <a:ext cx="2133600" cy="365125"/>
          </a:xfrm>
          <a:prstGeom prst="rect">
            <a:avLst/>
          </a:prstGeom>
        </p:spPr>
        <p:txBody>
          <a:bodyPr/>
          <a:lstStyle/>
          <a:p>
            <a:fld id="{AC7B0547-0690-4139-8827-81B37682D1BE}" type="slidenum">
              <a:rPr lang="sv-SE" smtClean="0"/>
              <a:pPr/>
              <a:t>‹#›</a:t>
            </a:fld>
            <a:endParaRPr lang="sv-S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a:xfrm>
            <a:off x="457200" y="6356350"/>
            <a:ext cx="2133600" cy="365125"/>
          </a:xfrm>
          <a:prstGeom prst="rect">
            <a:avLst/>
          </a:prstGeom>
        </p:spPr>
        <p:txBody>
          <a:bodyPr/>
          <a:lstStyle/>
          <a:p>
            <a:fld id="{F54B4863-66F9-42FD-A32D-D0AEEC4E2298}" type="datetimeFigureOut">
              <a:rPr lang="sv-SE" smtClean="0"/>
              <a:pPr/>
              <a:t>2012-10-17</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a:xfrm>
            <a:off x="6553200" y="6356350"/>
            <a:ext cx="2133600" cy="365125"/>
          </a:xfrm>
          <a:prstGeom prst="rect">
            <a:avLst/>
          </a:prstGeom>
        </p:spPr>
        <p:txBody>
          <a:bodyPr/>
          <a:lstStyle/>
          <a:p>
            <a:fld id="{AC7B0547-0690-4139-8827-81B37682D1BE}" type="slidenum">
              <a:rPr lang="sv-SE" smtClean="0"/>
              <a:pPr/>
              <a:t>‹#›</a:t>
            </a:fld>
            <a:endParaRPr lang="sv-S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a:xfrm>
            <a:off x="457200" y="6356350"/>
            <a:ext cx="2133600" cy="365125"/>
          </a:xfrm>
          <a:prstGeom prst="rect">
            <a:avLst/>
          </a:prstGeom>
        </p:spPr>
        <p:txBody>
          <a:bodyPr/>
          <a:lstStyle/>
          <a:p>
            <a:fld id="{F54B4863-66F9-42FD-A32D-D0AEEC4E2298}" type="datetimeFigureOut">
              <a:rPr lang="sv-SE" smtClean="0"/>
              <a:pPr/>
              <a:t>2012-10-17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a:xfrm>
            <a:off x="6553200" y="6356350"/>
            <a:ext cx="2133600" cy="365125"/>
          </a:xfrm>
          <a:prstGeom prst="rect">
            <a:avLst/>
          </a:prstGeom>
        </p:spPr>
        <p:txBody>
          <a:bodyPr/>
          <a:lstStyle/>
          <a:p>
            <a:fld id="{AC7B0547-0690-4139-8827-81B37682D1BE}" type="slidenum">
              <a:rPr lang="sv-SE" smtClean="0"/>
              <a:pPr/>
              <a:t>‹#›</a:t>
            </a:fld>
            <a:endParaRPr lang="sv-S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a:xfrm>
            <a:off x="457200" y="6356350"/>
            <a:ext cx="2133600" cy="365125"/>
          </a:xfrm>
          <a:prstGeom prst="rect">
            <a:avLst/>
          </a:prstGeom>
        </p:spPr>
        <p:txBody>
          <a:bodyPr/>
          <a:lstStyle/>
          <a:p>
            <a:fld id="{F54B4863-66F9-42FD-A32D-D0AEEC4E2298}" type="datetimeFigureOut">
              <a:rPr lang="sv-SE" smtClean="0"/>
              <a:pPr/>
              <a:t>2012-10-17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a:xfrm>
            <a:off x="6553200" y="6356350"/>
            <a:ext cx="2133600" cy="365125"/>
          </a:xfrm>
          <a:prstGeom prst="rect">
            <a:avLst/>
          </a:prstGeom>
        </p:spPr>
        <p:txBody>
          <a:bodyPr/>
          <a:lstStyle/>
          <a:p>
            <a:fld id="{AC7B0547-0690-4139-8827-81B37682D1BE}" type="slidenum">
              <a:rPr lang="sv-SE" smtClean="0"/>
              <a:pPr/>
              <a:t>‹#›</a:t>
            </a:fld>
            <a:endParaRPr lang="sv-S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2868121-514A-494C-A3BC-E112545E4CD6}" type="datetimeFigureOut">
              <a:rPr lang="sv-SE" smtClean="0"/>
              <a:pPr/>
              <a:t>2012-10-17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79322D4-C288-434C-8C53-E5AC18B58423}" type="slidenum">
              <a:rPr lang="sv-SE" smtClean="0"/>
              <a:pPr/>
              <a:t>‹#›</a:t>
            </a:fld>
            <a:endParaRPr lang="sv-SE"/>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457200" y="612000"/>
            <a:ext cx="5334000" cy="1470025"/>
          </a:xfrm>
          <a:prstGeom prst="rect">
            <a:avLst/>
          </a:prstGeom>
        </p:spPr>
        <p:txBody>
          <a:bodyPr anchor="t">
            <a:noAutofit/>
          </a:bodyPr>
          <a:lstStyle>
            <a:lvl1pPr algn="l">
              <a:spcAft>
                <a:spcPts val="0"/>
              </a:spcAft>
              <a:defRPr sz="4000">
                <a:solidFill>
                  <a:srgbClr val="000000"/>
                </a:solidFill>
              </a:defRPr>
            </a:lvl1pPr>
          </a:lstStyle>
          <a:p>
            <a:r>
              <a:rPr lang="sv-SE" dirty="0" smtClean="0"/>
              <a:t>Klicka här för att ändra format</a:t>
            </a:r>
            <a:endParaRPr lang="sv-SE" dirty="0"/>
          </a:p>
        </p:txBody>
      </p:sp>
      <p:sp>
        <p:nvSpPr>
          <p:cNvPr id="3" name="Underrubrik 2"/>
          <p:cNvSpPr>
            <a:spLocks noGrp="1"/>
          </p:cNvSpPr>
          <p:nvPr>
            <p:ph type="subTitle" idx="1"/>
          </p:nvPr>
        </p:nvSpPr>
        <p:spPr>
          <a:xfrm>
            <a:off x="457200" y="2082025"/>
            <a:ext cx="3886200" cy="1621021"/>
          </a:xfrm>
          <a:prstGeom prst="rect">
            <a:avLst/>
          </a:prstGeom>
        </p:spPr>
        <p:txBody>
          <a:bodyPr anchor="t">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p:txBody>
      </p:sp>
      <p:sp>
        <p:nvSpPr>
          <p:cNvPr id="5" name="Platshållare för sidfot 4"/>
          <p:cNvSpPr>
            <a:spLocks noGrp="1"/>
          </p:cNvSpPr>
          <p:nvPr>
            <p:ph type="ftr" sz="quarter" idx="11"/>
          </p:nvPr>
        </p:nvSpPr>
        <p:spPr/>
        <p:txBody>
          <a:bodyPr/>
          <a:lstStyle/>
          <a:p>
            <a:endParaRPr lang="sv-S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5" name="Platshållare för sidfot 4"/>
          <p:cNvSpPr>
            <a:spLocks noGrp="1"/>
          </p:cNvSpPr>
          <p:nvPr>
            <p:ph type="ftr" sz="quarter" idx="11"/>
          </p:nvPr>
        </p:nvSpPr>
        <p:spPr/>
        <p:txBody>
          <a:bodyPr/>
          <a:lstStyle/>
          <a:p>
            <a:endParaRPr lang="sv-SE"/>
          </a:p>
        </p:txBody>
      </p:sp>
      <p:sp>
        <p:nvSpPr>
          <p:cNvPr id="7" name="Rubrik 1"/>
          <p:cNvSpPr>
            <a:spLocks noGrp="1"/>
          </p:cNvSpPr>
          <p:nvPr>
            <p:ph type="ctrTitle"/>
          </p:nvPr>
        </p:nvSpPr>
        <p:spPr>
          <a:xfrm>
            <a:off x="457200" y="612000"/>
            <a:ext cx="7772400" cy="1470025"/>
          </a:xfrm>
          <a:prstGeom prst="rect">
            <a:avLst/>
          </a:prstGeom>
        </p:spPr>
        <p:txBody>
          <a:bodyPr anchor="t">
            <a:noAutofit/>
          </a:bodyPr>
          <a:lstStyle>
            <a:lvl1pPr algn="l">
              <a:defRPr sz="4000">
                <a:solidFill>
                  <a:srgbClr val="FFFFFF"/>
                </a:solidFill>
              </a:defRPr>
            </a:lvl1pPr>
          </a:lstStyle>
          <a:p>
            <a:r>
              <a:rPr lang="sv-SE" dirty="0" smtClean="0"/>
              <a:t>Klicka här för att ändra format</a:t>
            </a:r>
            <a:endParaRPr lang="sv-SE" dirty="0"/>
          </a:p>
        </p:txBody>
      </p:sp>
      <p:sp>
        <p:nvSpPr>
          <p:cNvPr id="8" name="Underrubrik 2"/>
          <p:cNvSpPr>
            <a:spLocks noGrp="1"/>
          </p:cNvSpPr>
          <p:nvPr>
            <p:ph type="subTitle" idx="1"/>
          </p:nvPr>
        </p:nvSpPr>
        <p:spPr>
          <a:xfrm>
            <a:off x="3869267" y="1662798"/>
            <a:ext cx="3886200" cy="1621021"/>
          </a:xfrm>
          <a:prstGeom prst="rect">
            <a:avLst/>
          </a:prstGeom>
        </p:spPr>
        <p:txBody>
          <a:bodyPr anchor="t">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5" name="Platshållare för sidfot 4"/>
          <p:cNvSpPr>
            <a:spLocks noGrp="1"/>
          </p:cNvSpPr>
          <p:nvPr>
            <p:ph type="ftr" sz="quarter" idx="11"/>
          </p:nvPr>
        </p:nvSpPr>
        <p:spPr/>
        <p:txBody>
          <a:bodyPr/>
          <a:lstStyle/>
          <a:p>
            <a:endParaRPr lang="sv-SE"/>
          </a:p>
        </p:txBody>
      </p:sp>
      <p:sp>
        <p:nvSpPr>
          <p:cNvPr id="7" name="Rubrik 1"/>
          <p:cNvSpPr>
            <a:spLocks noGrp="1"/>
          </p:cNvSpPr>
          <p:nvPr>
            <p:ph type="ctrTitle"/>
          </p:nvPr>
        </p:nvSpPr>
        <p:spPr>
          <a:xfrm>
            <a:off x="3962538" y="612000"/>
            <a:ext cx="4571878" cy="1470025"/>
          </a:xfrm>
          <a:prstGeom prst="rect">
            <a:avLst/>
          </a:prstGeom>
        </p:spPr>
        <p:txBody>
          <a:bodyPr anchor="t">
            <a:noAutofit/>
          </a:bodyPr>
          <a:lstStyle>
            <a:lvl1pPr algn="l">
              <a:defRPr sz="4000"/>
            </a:lvl1pPr>
          </a:lstStyle>
          <a:p>
            <a:r>
              <a:rPr lang="sv-SE" dirty="0" smtClean="0"/>
              <a:t>Klicka här för att ändra format</a:t>
            </a:r>
            <a:endParaRPr lang="sv-SE" dirty="0"/>
          </a:p>
        </p:txBody>
      </p:sp>
      <p:sp>
        <p:nvSpPr>
          <p:cNvPr id="8" name="Underrubrik 2"/>
          <p:cNvSpPr>
            <a:spLocks noGrp="1"/>
          </p:cNvSpPr>
          <p:nvPr>
            <p:ph type="subTitle" idx="1"/>
          </p:nvPr>
        </p:nvSpPr>
        <p:spPr>
          <a:xfrm>
            <a:off x="3962538" y="2082025"/>
            <a:ext cx="3886200" cy="1621021"/>
          </a:xfrm>
          <a:prstGeom prst="rect">
            <a:avLst/>
          </a:prstGeom>
        </p:spPr>
        <p:txBody>
          <a:bodyPr anchor="t">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5" name="Platshållare för sidfot 4"/>
          <p:cNvSpPr>
            <a:spLocks noGrp="1"/>
          </p:cNvSpPr>
          <p:nvPr>
            <p:ph type="ftr" sz="quarter" idx="11"/>
          </p:nvPr>
        </p:nvSpPr>
        <p:spPr/>
        <p:txBody>
          <a:bodyPr/>
          <a:lstStyle/>
          <a:p>
            <a:endParaRPr lang="sv-SE"/>
          </a:p>
        </p:txBody>
      </p:sp>
      <p:sp>
        <p:nvSpPr>
          <p:cNvPr id="7" name="Rubrik 1"/>
          <p:cNvSpPr>
            <a:spLocks noGrp="1"/>
          </p:cNvSpPr>
          <p:nvPr>
            <p:ph type="ctrTitle"/>
          </p:nvPr>
        </p:nvSpPr>
        <p:spPr>
          <a:xfrm>
            <a:off x="457200" y="612000"/>
            <a:ext cx="7772400" cy="1470025"/>
          </a:xfrm>
          <a:prstGeom prst="rect">
            <a:avLst/>
          </a:prstGeom>
        </p:spPr>
        <p:txBody>
          <a:bodyPr anchor="t">
            <a:noAutofit/>
          </a:bodyPr>
          <a:lstStyle>
            <a:lvl1pPr algn="l">
              <a:defRPr sz="4000"/>
            </a:lvl1pPr>
          </a:lstStyle>
          <a:p>
            <a:r>
              <a:rPr lang="sv-SE" dirty="0" smtClean="0"/>
              <a:t>Klicka här för att ändra format</a:t>
            </a:r>
            <a:endParaRPr lang="sv-SE" dirty="0"/>
          </a:p>
        </p:txBody>
      </p:sp>
      <p:sp>
        <p:nvSpPr>
          <p:cNvPr id="8" name="Underrubrik 2"/>
          <p:cNvSpPr>
            <a:spLocks noGrp="1"/>
          </p:cNvSpPr>
          <p:nvPr>
            <p:ph type="subTitle" idx="1"/>
          </p:nvPr>
        </p:nvSpPr>
        <p:spPr>
          <a:xfrm>
            <a:off x="457200" y="1662798"/>
            <a:ext cx="3886200" cy="1621021"/>
          </a:xfrm>
          <a:prstGeom prst="rect">
            <a:avLst/>
          </a:prstGeom>
        </p:spPr>
        <p:txBody>
          <a:bodyPr anchor="t">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5" name="Platshållare för sidfot 4"/>
          <p:cNvSpPr>
            <a:spLocks noGrp="1"/>
          </p:cNvSpPr>
          <p:nvPr>
            <p:ph type="ftr" sz="quarter" idx="11"/>
          </p:nvPr>
        </p:nvSpPr>
        <p:spPr/>
        <p:txBody>
          <a:bodyPr/>
          <a:lstStyle/>
          <a:p>
            <a:endParaRPr lang="sv-SE"/>
          </a:p>
        </p:txBody>
      </p:sp>
      <p:sp>
        <p:nvSpPr>
          <p:cNvPr id="7" name="Rubrik 1"/>
          <p:cNvSpPr>
            <a:spLocks noGrp="1"/>
          </p:cNvSpPr>
          <p:nvPr>
            <p:ph type="ctrTitle"/>
          </p:nvPr>
        </p:nvSpPr>
        <p:spPr>
          <a:xfrm>
            <a:off x="457200" y="612000"/>
            <a:ext cx="7772400" cy="1470025"/>
          </a:xfrm>
          <a:prstGeom prst="rect">
            <a:avLst/>
          </a:prstGeom>
        </p:spPr>
        <p:txBody>
          <a:bodyPr anchor="t">
            <a:noAutofit/>
          </a:bodyPr>
          <a:lstStyle>
            <a:lvl1pPr algn="l">
              <a:defRPr sz="4000">
                <a:solidFill>
                  <a:srgbClr val="FFFFFF"/>
                </a:solidFill>
              </a:defRPr>
            </a:lvl1pPr>
          </a:lstStyle>
          <a:p>
            <a:r>
              <a:rPr lang="sv-SE" dirty="0" smtClean="0"/>
              <a:t>Klicka här för att ändra format</a:t>
            </a:r>
            <a:endParaRPr lang="sv-SE" dirty="0"/>
          </a:p>
        </p:txBody>
      </p:sp>
      <p:sp>
        <p:nvSpPr>
          <p:cNvPr id="8" name="Underrubrik 2"/>
          <p:cNvSpPr>
            <a:spLocks noGrp="1"/>
          </p:cNvSpPr>
          <p:nvPr>
            <p:ph type="subTitle" idx="1"/>
          </p:nvPr>
        </p:nvSpPr>
        <p:spPr>
          <a:xfrm>
            <a:off x="457200" y="1662798"/>
            <a:ext cx="3886200" cy="1621021"/>
          </a:xfrm>
          <a:prstGeom prst="rect">
            <a:avLst/>
          </a:prstGeom>
        </p:spPr>
        <p:txBody>
          <a:bodyPr anchor="t">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5" name="Platshållare för sidfot 4"/>
          <p:cNvSpPr>
            <a:spLocks noGrp="1"/>
          </p:cNvSpPr>
          <p:nvPr>
            <p:ph type="ftr" sz="quarter" idx="11"/>
          </p:nvPr>
        </p:nvSpPr>
        <p:spPr/>
        <p:txBody>
          <a:bodyPr/>
          <a:lstStyle/>
          <a:p>
            <a:endParaRPr lang="sv-SE"/>
          </a:p>
        </p:txBody>
      </p:sp>
      <p:sp>
        <p:nvSpPr>
          <p:cNvPr id="7" name="Rubrik 1"/>
          <p:cNvSpPr>
            <a:spLocks noGrp="1"/>
          </p:cNvSpPr>
          <p:nvPr>
            <p:ph type="ctrTitle"/>
          </p:nvPr>
        </p:nvSpPr>
        <p:spPr>
          <a:xfrm>
            <a:off x="457200" y="612000"/>
            <a:ext cx="7772400" cy="1470025"/>
          </a:xfrm>
          <a:prstGeom prst="rect">
            <a:avLst/>
          </a:prstGeom>
        </p:spPr>
        <p:txBody>
          <a:bodyPr anchor="t">
            <a:noAutofit/>
          </a:bodyPr>
          <a:lstStyle>
            <a:lvl1pPr algn="l">
              <a:defRPr sz="4000"/>
            </a:lvl1pPr>
          </a:lstStyle>
          <a:p>
            <a:r>
              <a:rPr lang="sv-SE" dirty="0" smtClean="0"/>
              <a:t>Klicka här för att ändra format</a:t>
            </a:r>
            <a:endParaRPr lang="sv-SE" dirty="0"/>
          </a:p>
        </p:txBody>
      </p:sp>
      <p:sp>
        <p:nvSpPr>
          <p:cNvPr id="8" name="Underrubrik 2"/>
          <p:cNvSpPr>
            <a:spLocks noGrp="1"/>
          </p:cNvSpPr>
          <p:nvPr>
            <p:ph type="subTitle" idx="1"/>
          </p:nvPr>
        </p:nvSpPr>
        <p:spPr>
          <a:xfrm>
            <a:off x="457200" y="1662798"/>
            <a:ext cx="3886200" cy="1621021"/>
          </a:xfrm>
          <a:prstGeom prst="rect">
            <a:avLst/>
          </a:prstGeom>
        </p:spPr>
        <p:txBody>
          <a:bodyPr anchor="t">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5" name="Platshållare för sidfot 4"/>
          <p:cNvSpPr>
            <a:spLocks noGrp="1"/>
          </p:cNvSpPr>
          <p:nvPr>
            <p:ph type="ftr" sz="quarter" idx="11"/>
          </p:nvPr>
        </p:nvSpPr>
        <p:spPr/>
        <p:txBody>
          <a:bodyPr/>
          <a:lstStyle/>
          <a:p>
            <a:endParaRPr lang="sv-SE"/>
          </a:p>
        </p:txBody>
      </p:sp>
      <p:sp>
        <p:nvSpPr>
          <p:cNvPr id="7" name="Rubrik 1"/>
          <p:cNvSpPr>
            <a:spLocks noGrp="1"/>
          </p:cNvSpPr>
          <p:nvPr>
            <p:ph type="ctrTitle"/>
          </p:nvPr>
        </p:nvSpPr>
        <p:spPr>
          <a:xfrm>
            <a:off x="457200" y="612000"/>
            <a:ext cx="7772400" cy="1470025"/>
          </a:xfrm>
          <a:prstGeom prst="rect">
            <a:avLst/>
          </a:prstGeom>
        </p:spPr>
        <p:txBody>
          <a:bodyPr anchor="t">
            <a:noAutofit/>
          </a:bodyPr>
          <a:lstStyle>
            <a:lvl1pPr algn="l">
              <a:defRPr sz="4000"/>
            </a:lvl1pPr>
          </a:lstStyle>
          <a:p>
            <a:r>
              <a:rPr lang="sv-SE" dirty="0" smtClean="0"/>
              <a:t>Klicka här för att ändra format</a:t>
            </a:r>
            <a:endParaRPr lang="sv-SE" dirty="0"/>
          </a:p>
        </p:txBody>
      </p:sp>
      <p:sp>
        <p:nvSpPr>
          <p:cNvPr id="8" name="Underrubrik 2"/>
          <p:cNvSpPr>
            <a:spLocks noGrp="1"/>
          </p:cNvSpPr>
          <p:nvPr>
            <p:ph type="subTitle" idx="1"/>
          </p:nvPr>
        </p:nvSpPr>
        <p:spPr>
          <a:xfrm>
            <a:off x="3869267" y="1662798"/>
            <a:ext cx="3886200" cy="1621021"/>
          </a:xfrm>
          <a:prstGeom prst="rect">
            <a:avLst/>
          </a:prstGeom>
        </p:spPr>
        <p:txBody>
          <a:bodyPr anchor="t">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5" name="Platshållare för sidfot 4"/>
          <p:cNvSpPr>
            <a:spLocks noGrp="1"/>
          </p:cNvSpPr>
          <p:nvPr>
            <p:ph type="ftr" sz="quarter" idx="11"/>
          </p:nvPr>
        </p:nvSpPr>
        <p:spPr/>
        <p:txBody>
          <a:bodyPr/>
          <a:lstStyle/>
          <a:p>
            <a:endParaRPr lang="sv-SE"/>
          </a:p>
        </p:txBody>
      </p:sp>
      <p:sp>
        <p:nvSpPr>
          <p:cNvPr id="7" name="Rubrik 1"/>
          <p:cNvSpPr>
            <a:spLocks noGrp="1"/>
          </p:cNvSpPr>
          <p:nvPr>
            <p:ph type="ctrTitle"/>
          </p:nvPr>
        </p:nvSpPr>
        <p:spPr>
          <a:xfrm>
            <a:off x="457200" y="612000"/>
            <a:ext cx="7772400" cy="1470025"/>
          </a:xfrm>
          <a:prstGeom prst="rect">
            <a:avLst/>
          </a:prstGeom>
        </p:spPr>
        <p:txBody>
          <a:bodyPr anchor="t">
            <a:noAutofit/>
          </a:bodyPr>
          <a:lstStyle>
            <a:lvl1pPr algn="l">
              <a:defRPr sz="4000"/>
            </a:lvl1pPr>
          </a:lstStyle>
          <a:p>
            <a:r>
              <a:rPr lang="sv-SE" dirty="0" smtClean="0"/>
              <a:t>Klicka här för att ändra format</a:t>
            </a:r>
            <a:endParaRPr lang="sv-SE" dirty="0"/>
          </a:p>
        </p:txBody>
      </p:sp>
      <p:sp>
        <p:nvSpPr>
          <p:cNvPr id="8" name="Underrubrik 2"/>
          <p:cNvSpPr>
            <a:spLocks noGrp="1"/>
          </p:cNvSpPr>
          <p:nvPr>
            <p:ph type="subTitle" idx="1"/>
          </p:nvPr>
        </p:nvSpPr>
        <p:spPr>
          <a:xfrm>
            <a:off x="457200" y="1662798"/>
            <a:ext cx="3886200" cy="1621021"/>
          </a:xfrm>
          <a:prstGeom prst="rect">
            <a:avLst/>
          </a:prstGeom>
        </p:spPr>
        <p:txBody>
          <a:bodyPr anchor="t">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10.xml"/><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5.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8.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Rektangel 5"/>
          <p:cNvSpPr/>
          <p:nvPr/>
        </p:nvSpPr>
        <p:spPr>
          <a:xfrm>
            <a:off x="0" y="6356350"/>
            <a:ext cx="9144000" cy="5016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7" name="Picture 2" descr="C:\Documents and Settings\jonli\Desktop\pars\Configura Powerpoint Template 090130-filer\SIMPLIFY_white.png"/>
          <p:cNvPicPr>
            <a:picLocks noChangeAspect="1" noChangeArrowheads="1"/>
          </p:cNvPicPr>
          <p:nvPr/>
        </p:nvPicPr>
        <p:blipFill>
          <a:blip r:embed="rId3"/>
          <a:srcRect/>
          <a:stretch>
            <a:fillRect/>
          </a:stretch>
        </p:blipFill>
        <p:spPr bwMode="auto">
          <a:xfrm>
            <a:off x="311302" y="6503066"/>
            <a:ext cx="802596" cy="216000"/>
          </a:xfrm>
          <a:prstGeom prst="rect">
            <a:avLst/>
          </a:prstGeom>
          <a:noFill/>
        </p:spPr>
      </p:pic>
      <p:pic>
        <p:nvPicPr>
          <p:cNvPr id="8" name="Picture 2" descr="C:\Documents and Settings\jonli\Desktop\pars\CONFIGURA_Company_white.png"/>
          <p:cNvPicPr>
            <a:picLocks noChangeAspect="1" noChangeArrowheads="1"/>
          </p:cNvPicPr>
          <p:nvPr/>
        </p:nvPicPr>
        <p:blipFill>
          <a:blip r:embed="rId4"/>
          <a:srcRect/>
          <a:stretch>
            <a:fillRect/>
          </a:stretch>
        </p:blipFill>
        <p:spPr bwMode="auto">
          <a:xfrm>
            <a:off x="7782622" y="6469505"/>
            <a:ext cx="1073509" cy="256594"/>
          </a:xfrm>
          <a:prstGeom prst="rect">
            <a:avLst/>
          </a:prstGeom>
          <a:noFill/>
        </p:spPr>
      </p:pic>
      <p:pic>
        <p:nvPicPr>
          <p:cNvPr id="2050" name="Picture 2" descr="C:\Users\jonli\Pictures\2amy_pp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5928" y="238125"/>
            <a:ext cx="4998072" cy="611822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1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pic>
        <p:nvPicPr>
          <p:cNvPr id="7" name="Picture 2" descr="C:\Documents and Settings\jonli\Desktop\pars\Configura Powerpoint Template 090130-filer\SIMPLIFY_white.png"/>
          <p:cNvPicPr>
            <a:picLocks noChangeAspect="1" noChangeArrowheads="1"/>
          </p:cNvPicPr>
          <p:nvPr/>
        </p:nvPicPr>
        <p:blipFill>
          <a:blip r:embed="rId3"/>
          <a:srcRect/>
          <a:stretch>
            <a:fillRect/>
          </a:stretch>
        </p:blipFill>
        <p:spPr bwMode="auto">
          <a:xfrm>
            <a:off x="7878468" y="6514354"/>
            <a:ext cx="802596" cy="216000"/>
          </a:xfrm>
          <a:prstGeom prst="rect">
            <a:avLst/>
          </a:prstGeom>
          <a:noFill/>
        </p:spPr>
      </p:pic>
      <p:pic>
        <p:nvPicPr>
          <p:cNvPr id="9" name="Picture 2" descr="C:\Documents and Settings\jonli\Desktop\pars\CONFIGURA_Company_white.png"/>
          <p:cNvPicPr>
            <a:picLocks noChangeAspect="1" noChangeArrowheads="1"/>
          </p:cNvPicPr>
          <p:nvPr/>
        </p:nvPicPr>
        <p:blipFill>
          <a:blip r:embed="rId4"/>
          <a:srcRect/>
          <a:stretch>
            <a:fillRect/>
          </a:stretch>
        </p:blipFill>
        <p:spPr bwMode="auto">
          <a:xfrm>
            <a:off x="489099" y="6480793"/>
            <a:ext cx="1073509" cy="256594"/>
          </a:xfrm>
          <a:prstGeom prst="rect">
            <a:avLst/>
          </a:prstGeom>
          <a:noFill/>
        </p:spPr>
      </p:pic>
      <p:sp>
        <p:nvSpPr>
          <p:cNvPr id="8" name="Rektangel 7"/>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0" name="Picture 2" descr="C:\Documents and Settings\jonli\Desktop\pars\Configura Powerpoint Template 090130-filer\SIMPLIFY_white.png"/>
          <p:cNvPicPr>
            <a:picLocks noChangeAspect="1" noChangeArrowheads="1"/>
          </p:cNvPicPr>
          <p:nvPr/>
        </p:nvPicPr>
        <p:blipFill>
          <a:blip r:embed="rId3"/>
          <a:srcRect/>
          <a:stretch>
            <a:fillRect/>
          </a:stretch>
        </p:blipFill>
        <p:spPr bwMode="auto">
          <a:xfrm>
            <a:off x="311302" y="6503066"/>
            <a:ext cx="802596" cy="216000"/>
          </a:xfrm>
          <a:prstGeom prst="rect">
            <a:avLst/>
          </a:prstGeom>
          <a:noFill/>
        </p:spPr>
      </p:pic>
      <p:pic>
        <p:nvPicPr>
          <p:cNvPr id="11" name="Picture 2" descr="C:\Documents and Settings\jonli\Desktop\pars\CONFIGURA_Company_white.png"/>
          <p:cNvPicPr>
            <a:picLocks noChangeAspect="1" noChangeArrowheads="1"/>
          </p:cNvPicPr>
          <p:nvPr/>
        </p:nvPicPr>
        <p:blipFill>
          <a:blip r:embed="rId4"/>
          <a:srcRect/>
          <a:stretch>
            <a:fillRect/>
          </a:stretch>
        </p:blipFill>
        <p:spPr bwMode="auto">
          <a:xfrm>
            <a:off x="7782622" y="6469505"/>
            <a:ext cx="1073509" cy="256594"/>
          </a:xfrm>
          <a:prstGeom prst="rect">
            <a:avLst/>
          </a:prstGeom>
          <a:noFill/>
        </p:spPr>
      </p:pic>
    </p:spTree>
  </p:cSld>
  <p:clrMap bg1="lt1" tx1="dk1" bg2="lt2" tx2="dk2" accent1="accent1" accent2="accent2" accent3="accent3" accent4="accent4" accent5="accent5" accent6="accent6" hlink="hlink" folHlink="folHlink"/>
  <p:sldLayoutIdLst>
    <p:sldLayoutId id="214748371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pic>
        <p:nvPicPr>
          <p:cNvPr id="7" name="Picture 2" descr="C:\Documents and Settings\jonli\Desktop\pars\Configura Powerpoint Template 090130-filer\SIMPLIFY_white.png"/>
          <p:cNvPicPr>
            <a:picLocks noChangeAspect="1" noChangeArrowheads="1"/>
          </p:cNvPicPr>
          <p:nvPr/>
        </p:nvPicPr>
        <p:blipFill>
          <a:blip r:embed="rId4"/>
          <a:srcRect/>
          <a:stretch>
            <a:fillRect/>
          </a:stretch>
        </p:blipFill>
        <p:spPr bwMode="auto">
          <a:xfrm>
            <a:off x="7878468" y="6514354"/>
            <a:ext cx="802596" cy="216000"/>
          </a:xfrm>
          <a:prstGeom prst="rect">
            <a:avLst/>
          </a:prstGeom>
          <a:noFill/>
        </p:spPr>
      </p:pic>
      <p:pic>
        <p:nvPicPr>
          <p:cNvPr id="9" name="Picture 2" descr="C:\Documents and Settings\jonli\Desktop\pars\CONFIGURA_Company_white.png"/>
          <p:cNvPicPr>
            <a:picLocks noChangeAspect="1" noChangeArrowheads="1"/>
          </p:cNvPicPr>
          <p:nvPr/>
        </p:nvPicPr>
        <p:blipFill>
          <a:blip r:embed="rId5"/>
          <a:srcRect/>
          <a:stretch>
            <a:fillRect/>
          </a:stretch>
        </p:blipFill>
        <p:spPr bwMode="auto">
          <a:xfrm>
            <a:off x="489099" y="6480793"/>
            <a:ext cx="1073509" cy="256594"/>
          </a:xfrm>
          <a:prstGeom prst="rect">
            <a:avLst/>
          </a:prstGeom>
          <a:noFill/>
        </p:spPr>
      </p:pic>
      <p:sp>
        <p:nvSpPr>
          <p:cNvPr id="12" name="Rektangel 11"/>
          <p:cNvSpPr/>
          <p:nvPr/>
        </p:nvSpPr>
        <p:spPr>
          <a:xfrm>
            <a:off x="0" y="6356350"/>
            <a:ext cx="9144000" cy="5016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3" name="Picture 2" descr="C:\Documents and Settings\jonli\Desktop\pars\Configura Powerpoint Template 090130-filer\SIMPLIFY_white.png"/>
          <p:cNvPicPr>
            <a:picLocks noChangeAspect="1" noChangeArrowheads="1"/>
          </p:cNvPicPr>
          <p:nvPr/>
        </p:nvPicPr>
        <p:blipFill>
          <a:blip r:embed="rId4"/>
          <a:srcRect/>
          <a:stretch>
            <a:fillRect/>
          </a:stretch>
        </p:blipFill>
        <p:spPr bwMode="auto">
          <a:xfrm>
            <a:off x="311302" y="6503066"/>
            <a:ext cx="802596" cy="216000"/>
          </a:xfrm>
          <a:prstGeom prst="rect">
            <a:avLst/>
          </a:prstGeom>
          <a:noFill/>
        </p:spPr>
      </p:pic>
      <p:pic>
        <p:nvPicPr>
          <p:cNvPr id="14" name="Picture 2" descr="C:\Documents and Settings\jonli\Desktop\pars\CONFIGURA_Company_white.png"/>
          <p:cNvPicPr>
            <a:picLocks noChangeAspect="1" noChangeArrowheads="1"/>
          </p:cNvPicPr>
          <p:nvPr/>
        </p:nvPicPr>
        <p:blipFill>
          <a:blip r:embed="rId5"/>
          <a:srcRect/>
          <a:stretch>
            <a:fillRect/>
          </a:stretch>
        </p:blipFill>
        <p:spPr bwMode="auto">
          <a:xfrm>
            <a:off x="7782622" y="6469505"/>
            <a:ext cx="1073509" cy="256594"/>
          </a:xfrm>
          <a:prstGeom prst="rect">
            <a:avLst/>
          </a:prstGeom>
          <a:noFill/>
        </p:spPr>
      </p:pic>
    </p:spTree>
  </p:cSld>
  <p:clrMap bg1="lt1" tx1="dk1" bg2="lt2" tx2="dk2" accent1="accent1" accent2="accent2" accent3="accent3" accent4="accent4" accent5="accent5" accent6="accent6" hlink="hlink" folHlink="folHlink"/>
  <p:sldLayoutIdLst>
    <p:sldLayoutId id="2147483721" r:id="rId1"/>
    <p:sldLayoutId id="214748372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ktangel 6"/>
          <p:cNvSpPr/>
          <p:nvPr/>
        </p:nvSpPr>
        <p:spPr>
          <a:xfrm>
            <a:off x="0" y="6356350"/>
            <a:ext cx="9144000" cy="5016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Platshållare för rubrik 1"/>
          <p:cNvSpPr>
            <a:spLocks noGrp="1"/>
          </p:cNvSpPr>
          <p:nvPr>
            <p:ph type="title"/>
          </p:nvPr>
        </p:nvSpPr>
        <p:spPr>
          <a:xfrm>
            <a:off x="457200" y="612000"/>
            <a:ext cx="8229600" cy="933003"/>
          </a:xfrm>
          <a:prstGeom prst="rect">
            <a:avLst/>
          </a:prstGeom>
        </p:spPr>
        <p:txBody>
          <a:bodyPr vert="horz" lIns="91440" tIns="45720" rIns="91440" bIns="45720" rtlCol="0" anchor="t">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457200" y="1692000"/>
            <a:ext cx="8229600" cy="4525963"/>
          </a:xfrm>
          <a:prstGeom prst="rect">
            <a:avLst/>
          </a:prstGeom>
        </p:spPr>
        <p:txBody>
          <a:bodyPr vert="horz" lIns="91440" tIns="45720" rIns="91440" bIns="45720" rtlCol="0" anchor="t">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pic>
        <p:nvPicPr>
          <p:cNvPr id="8" name="Picture 2" descr="C:\Documents and Settings\jonli\Desktop\pars\Configura Powerpoint Template 090130-filer\SIMPLIFY_white.png"/>
          <p:cNvPicPr>
            <a:picLocks noChangeAspect="1" noChangeArrowheads="1"/>
          </p:cNvPicPr>
          <p:nvPr/>
        </p:nvPicPr>
        <p:blipFill>
          <a:blip r:embed="rId9"/>
          <a:srcRect/>
          <a:stretch>
            <a:fillRect/>
          </a:stretch>
        </p:blipFill>
        <p:spPr bwMode="auto">
          <a:xfrm>
            <a:off x="311302" y="6503066"/>
            <a:ext cx="802596" cy="216000"/>
          </a:xfrm>
          <a:prstGeom prst="rect">
            <a:avLst/>
          </a:prstGeom>
          <a:noFill/>
        </p:spPr>
      </p:pic>
      <p:pic>
        <p:nvPicPr>
          <p:cNvPr id="10" name="Picture 2" descr="C:\Documents and Settings\jonli\Desktop\pars\CONFIGURA_Company_white.png"/>
          <p:cNvPicPr>
            <a:picLocks noChangeAspect="1" noChangeArrowheads="1"/>
          </p:cNvPicPr>
          <p:nvPr/>
        </p:nvPicPr>
        <p:blipFill>
          <a:blip r:embed="rId10"/>
          <a:srcRect/>
          <a:stretch>
            <a:fillRect/>
          </a:stretch>
        </p:blipFill>
        <p:spPr bwMode="auto">
          <a:xfrm>
            <a:off x="7782622" y="6469505"/>
            <a:ext cx="1073509" cy="256594"/>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6" r:id="rId5"/>
    <p:sldLayoutId id="2147483657" r:id="rId6"/>
    <p:sldLayoutId id="2147483704" r:id="rId7"/>
  </p:sldLayoutIdLst>
  <p:txStyles>
    <p:titleStyle>
      <a:lvl1pPr algn="l" defTabSz="457200" rtl="0" eaLnBrk="1" latinLnBrk="0" hangingPunct="1">
        <a:spcBef>
          <a:spcPct val="0"/>
        </a:spcBef>
        <a:buNone/>
        <a:defRPr sz="3600" b="0" i="0" kern="1200">
          <a:solidFill>
            <a:schemeClr val="tx1"/>
          </a:solidFill>
          <a:latin typeface="+mj-lt"/>
          <a:ea typeface="+mj-ea"/>
          <a:cs typeface="Helvetica"/>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mn-lt"/>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descr="Matilda.png"/>
          <p:cNvPicPr>
            <a:picLocks noChangeAspect="1"/>
          </p:cNvPicPr>
          <p:nvPr/>
        </p:nvPicPr>
        <p:blipFill>
          <a:blip r:embed="rId3"/>
          <a:stretch>
            <a:fillRect/>
          </a:stretch>
        </p:blipFill>
        <p:spPr>
          <a:xfrm>
            <a:off x="0" y="0"/>
            <a:ext cx="9144000" cy="6858000"/>
          </a:xfrm>
          <a:prstGeom prst="rect">
            <a:avLst/>
          </a:prstGeom>
        </p:spPr>
      </p:pic>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pic>
        <p:nvPicPr>
          <p:cNvPr id="16" name="Picture 2" descr="C:\Documents and Settings\jonli\Desktop\pars\Configura Powerpoint Template 090130-filer\SIMPLIFY_white.png"/>
          <p:cNvPicPr>
            <a:picLocks noChangeAspect="1" noChangeArrowheads="1"/>
          </p:cNvPicPr>
          <p:nvPr/>
        </p:nvPicPr>
        <p:blipFill>
          <a:blip r:embed="rId4"/>
          <a:srcRect/>
          <a:stretch>
            <a:fillRect/>
          </a:stretch>
        </p:blipFill>
        <p:spPr bwMode="auto">
          <a:xfrm>
            <a:off x="311302" y="6503066"/>
            <a:ext cx="802596" cy="216000"/>
          </a:xfrm>
          <a:prstGeom prst="rect">
            <a:avLst/>
          </a:prstGeom>
          <a:noFill/>
        </p:spPr>
      </p:pic>
      <p:pic>
        <p:nvPicPr>
          <p:cNvPr id="17" name="Picture 2" descr="C:\Documents and Settings\jonli\Desktop\pars\CONFIGURA_Company_white.png"/>
          <p:cNvPicPr>
            <a:picLocks noChangeAspect="1" noChangeArrowheads="1"/>
          </p:cNvPicPr>
          <p:nvPr/>
        </p:nvPicPr>
        <p:blipFill>
          <a:blip r:embed="rId5"/>
          <a:srcRect/>
          <a:stretch>
            <a:fillRect/>
          </a:stretch>
        </p:blipFill>
        <p:spPr bwMode="auto">
          <a:xfrm>
            <a:off x="7782622" y="6469505"/>
            <a:ext cx="1073509" cy="256594"/>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pic>
        <p:nvPicPr>
          <p:cNvPr id="7" name="Picture 2" descr="C:\Documents and Settings\jonli\Desktop\pars\Configura Powerpoint Template 090130-filer\SIMPLIFY_white.png"/>
          <p:cNvPicPr>
            <a:picLocks noChangeAspect="1" noChangeArrowheads="1"/>
          </p:cNvPicPr>
          <p:nvPr/>
        </p:nvPicPr>
        <p:blipFill>
          <a:blip r:embed="rId3"/>
          <a:srcRect/>
          <a:stretch>
            <a:fillRect/>
          </a:stretch>
        </p:blipFill>
        <p:spPr bwMode="auto">
          <a:xfrm>
            <a:off x="7878468" y="6514354"/>
            <a:ext cx="802596" cy="216000"/>
          </a:xfrm>
          <a:prstGeom prst="rect">
            <a:avLst/>
          </a:prstGeom>
          <a:noFill/>
        </p:spPr>
      </p:pic>
      <p:pic>
        <p:nvPicPr>
          <p:cNvPr id="9" name="Picture 2" descr="C:\Documents and Settings\jonli\Desktop\pars\CONFIGURA_Company_white.png"/>
          <p:cNvPicPr>
            <a:picLocks noChangeAspect="1" noChangeArrowheads="1"/>
          </p:cNvPicPr>
          <p:nvPr/>
        </p:nvPicPr>
        <p:blipFill>
          <a:blip r:embed="rId4"/>
          <a:srcRect/>
          <a:stretch>
            <a:fillRect/>
          </a:stretch>
        </p:blipFill>
        <p:spPr bwMode="auto">
          <a:xfrm>
            <a:off x="489099" y="6480793"/>
            <a:ext cx="1073509" cy="256594"/>
          </a:xfrm>
          <a:prstGeom prst="rect">
            <a:avLst/>
          </a:prstGeom>
          <a:noFill/>
        </p:spPr>
      </p:pic>
      <p:sp>
        <p:nvSpPr>
          <p:cNvPr id="8" name="Rektangel 7"/>
          <p:cNvSpPr/>
          <p:nvPr/>
        </p:nvSpPr>
        <p:spPr>
          <a:xfrm>
            <a:off x="0" y="1"/>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0" name="Picture 2" descr="C:\Documents and Settings\jonli\Desktop\pars\Configura Powerpoint Template 090130-filer\SIMPLIFY_white.png"/>
          <p:cNvPicPr>
            <a:picLocks noChangeAspect="1" noChangeArrowheads="1"/>
          </p:cNvPicPr>
          <p:nvPr/>
        </p:nvPicPr>
        <p:blipFill>
          <a:blip r:embed="rId3"/>
          <a:srcRect/>
          <a:stretch>
            <a:fillRect/>
          </a:stretch>
        </p:blipFill>
        <p:spPr bwMode="auto">
          <a:xfrm>
            <a:off x="311302" y="6503066"/>
            <a:ext cx="802596" cy="216000"/>
          </a:xfrm>
          <a:prstGeom prst="rect">
            <a:avLst/>
          </a:prstGeom>
          <a:noFill/>
        </p:spPr>
      </p:pic>
      <p:pic>
        <p:nvPicPr>
          <p:cNvPr id="11" name="Picture 2" descr="C:\Documents and Settings\jonli\Desktop\pars\CONFIGURA_Company_white.png"/>
          <p:cNvPicPr>
            <a:picLocks noChangeAspect="1" noChangeArrowheads="1"/>
          </p:cNvPicPr>
          <p:nvPr/>
        </p:nvPicPr>
        <p:blipFill>
          <a:blip r:embed="rId4"/>
          <a:srcRect/>
          <a:stretch>
            <a:fillRect/>
          </a:stretch>
        </p:blipFill>
        <p:spPr bwMode="auto">
          <a:xfrm>
            <a:off x="7782622" y="6469505"/>
            <a:ext cx="1073509" cy="256594"/>
          </a:xfrm>
          <a:prstGeom prst="rect">
            <a:avLst/>
          </a:prstGeom>
          <a:noFill/>
        </p:spPr>
      </p:pic>
      <p:pic>
        <p:nvPicPr>
          <p:cNvPr id="13" name="Bildobjekt 12" descr="Hand-left.png"/>
          <p:cNvPicPr>
            <a:picLocks noChangeAspect="1"/>
          </p:cNvPicPr>
          <p:nvPr/>
        </p:nvPicPr>
        <p:blipFill>
          <a:blip r:embed="rId5"/>
          <a:srcRect l="20374"/>
          <a:stretch>
            <a:fillRect/>
          </a:stretch>
        </p:blipFill>
        <p:spPr>
          <a:xfrm>
            <a:off x="348" y="2489095"/>
            <a:ext cx="7280984" cy="4177665"/>
          </a:xfrm>
          <a:prstGeom prst="rect">
            <a:avLst/>
          </a:prstGeom>
        </p:spPr>
      </p:pic>
    </p:spTree>
  </p:cSld>
  <p:clrMap bg1="lt1" tx1="dk1" bg2="lt2" tx2="dk2" accent1="accent1" accent2="accent2" accent3="accent3" accent4="accent4" accent5="accent5" accent6="accent6" hlink="hlink" folHlink="folHlink"/>
  <p:sldLayoutIdLst>
    <p:sldLayoutId id="214748371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Bildobjekt 12" descr="Marie.png"/>
          <p:cNvPicPr>
            <a:picLocks noChangeAspect="1"/>
          </p:cNvPicPr>
          <p:nvPr/>
        </p:nvPicPr>
        <p:blipFill>
          <a:blip r:embed="rId3"/>
          <a:srcRect l="12303" r="35925"/>
          <a:stretch>
            <a:fillRect/>
          </a:stretch>
        </p:blipFill>
        <p:spPr>
          <a:xfrm>
            <a:off x="21769" y="209551"/>
            <a:ext cx="4260685" cy="6172200"/>
          </a:xfrm>
          <a:prstGeom prst="rect">
            <a:avLst/>
          </a:prstGeom>
        </p:spPr>
      </p:pic>
      <p:sp>
        <p:nvSpPr>
          <p:cNvPr id="11" name="Rektangel 10"/>
          <p:cNvSpPr/>
          <p:nvPr/>
        </p:nvSpPr>
        <p:spPr>
          <a:xfrm>
            <a:off x="0" y="6356350"/>
            <a:ext cx="9144000" cy="5016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pic>
        <p:nvPicPr>
          <p:cNvPr id="8" name="Picture 2" descr="C:\Documents and Settings\jonli\Desktop\pars\Configura Powerpoint Template 090130-filer\SIMPLIFY_white.png"/>
          <p:cNvPicPr>
            <a:picLocks noChangeAspect="1" noChangeArrowheads="1"/>
          </p:cNvPicPr>
          <p:nvPr/>
        </p:nvPicPr>
        <p:blipFill>
          <a:blip r:embed="rId4"/>
          <a:srcRect/>
          <a:stretch>
            <a:fillRect/>
          </a:stretch>
        </p:blipFill>
        <p:spPr bwMode="auto">
          <a:xfrm>
            <a:off x="311302" y="6503066"/>
            <a:ext cx="802596" cy="216000"/>
          </a:xfrm>
          <a:prstGeom prst="rect">
            <a:avLst/>
          </a:prstGeom>
          <a:noFill/>
        </p:spPr>
      </p:pic>
      <p:pic>
        <p:nvPicPr>
          <p:cNvPr id="10" name="Picture 2" descr="C:\Documents and Settings\jonli\Desktop\pars\CONFIGURA_Company_white.png"/>
          <p:cNvPicPr>
            <a:picLocks noChangeAspect="1" noChangeArrowheads="1"/>
          </p:cNvPicPr>
          <p:nvPr/>
        </p:nvPicPr>
        <p:blipFill>
          <a:blip r:embed="rId5"/>
          <a:srcRect/>
          <a:stretch>
            <a:fillRect/>
          </a:stretch>
        </p:blipFill>
        <p:spPr bwMode="auto">
          <a:xfrm>
            <a:off x="7782622" y="6469505"/>
            <a:ext cx="1073509" cy="256594"/>
          </a:xfrm>
          <a:prstGeom prst="rect">
            <a:avLst/>
          </a:prstGeom>
          <a:noFill/>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Bildobjekt 12" descr="Brent.png"/>
          <p:cNvPicPr>
            <a:picLocks noChangeAspect="1"/>
          </p:cNvPicPr>
          <p:nvPr/>
        </p:nvPicPr>
        <p:blipFill>
          <a:blip r:embed="rId3"/>
          <a:stretch>
            <a:fillRect/>
          </a:stretch>
        </p:blipFill>
        <p:spPr>
          <a:xfrm>
            <a:off x="4411131" y="1623486"/>
            <a:ext cx="4445000" cy="4800600"/>
          </a:xfrm>
          <a:prstGeom prst="rect">
            <a:avLst/>
          </a:prstGeom>
        </p:spPr>
      </p:pic>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pic>
        <p:nvPicPr>
          <p:cNvPr id="7" name="Picture 2" descr="C:\Documents and Settings\jonli\Desktop\pars\Configura Powerpoint Template 090130-filer\SIMPLIFY_white.png"/>
          <p:cNvPicPr>
            <a:picLocks noChangeAspect="1" noChangeArrowheads="1"/>
          </p:cNvPicPr>
          <p:nvPr/>
        </p:nvPicPr>
        <p:blipFill>
          <a:blip r:embed="rId4"/>
          <a:srcRect/>
          <a:stretch>
            <a:fillRect/>
          </a:stretch>
        </p:blipFill>
        <p:spPr bwMode="auto">
          <a:xfrm>
            <a:off x="7878468" y="6514354"/>
            <a:ext cx="802596" cy="216000"/>
          </a:xfrm>
          <a:prstGeom prst="rect">
            <a:avLst/>
          </a:prstGeom>
          <a:noFill/>
        </p:spPr>
      </p:pic>
      <p:pic>
        <p:nvPicPr>
          <p:cNvPr id="9" name="Picture 2" descr="C:\Documents and Settings\jonli\Desktop\pars\CONFIGURA_Company_white.png"/>
          <p:cNvPicPr>
            <a:picLocks noChangeAspect="1" noChangeArrowheads="1"/>
          </p:cNvPicPr>
          <p:nvPr/>
        </p:nvPicPr>
        <p:blipFill>
          <a:blip r:embed="rId5"/>
          <a:srcRect/>
          <a:stretch>
            <a:fillRect/>
          </a:stretch>
        </p:blipFill>
        <p:spPr bwMode="auto">
          <a:xfrm>
            <a:off x="489099" y="6480793"/>
            <a:ext cx="1073509" cy="256594"/>
          </a:xfrm>
          <a:prstGeom prst="rect">
            <a:avLst/>
          </a:prstGeom>
          <a:noFill/>
        </p:spPr>
      </p:pic>
      <p:sp>
        <p:nvSpPr>
          <p:cNvPr id="8" name="Rektangel 7"/>
          <p:cNvSpPr/>
          <p:nvPr/>
        </p:nvSpPr>
        <p:spPr>
          <a:xfrm>
            <a:off x="0" y="6356350"/>
            <a:ext cx="9144000" cy="5016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0" name="Picture 2" descr="C:\Documents and Settings\jonli\Desktop\pars\Configura Powerpoint Template 090130-filer\SIMPLIFY_white.png"/>
          <p:cNvPicPr>
            <a:picLocks noChangeAspect="1" noChangeArrowheads="1"/>
          </p:cNvPicPr>
          <p:nvPr/>
        </p:nvPicPr>
        <p:blipFill>
          <a:blip r:embed="rId4"/>
          <a:srcRect/>
          <a:stretch>
            <a:fillRect/>
          </a:stretch>
        </p:blipFill>
        <p:spPr bwMode="auto">
          <a:xfrm>
            <a:off x="311302" y="6503066"/>
            <a:ext cx="802596" cy="216000"/>
          </a:xfrm>
          <a:prstGeom prst="rect">
            <a:avLst/>
          </a:prstGeom>
          <a:noFill/>
        </p:spPr>
      </p:pic>
      <p:pic>
        <p:nvPicPr>
          <p:cNvPr id="11" name="Picture 2" descr="C:\Documents and Settings\jonli\Desktop\pars\CONFIGURA_Company_white.png"/>
          <p:cNvPicPr>
            <a:picLocks noChangeAspect="1" noChangeArrowheads="1"/>
          </p:cNvPicPr>
          <p:nvPr/>
        </p:nvPicPr>
        <p:blipFill>
          <a:blip r:embed="rId5"/>
          <a:srcRect/>
          <a:stretch>
            <a:fillRect/>
          </a:stretch>
        </p:blipFill>
        <p:spPr bwMode="auto">
          <a:xfrm>
            <a:off x="7782622" y="6469505"/>
            <a:ext cx="1073509" cy="256594"/>
          </a:xfrm>
          <a:prstGeom prst="rect">
            <a:avLst/>
          </a:prstGeom>
          <a:noFill/>
        </p:spPr>
      </p:pic>
    </p:spTree>
  </p:cSld>
  <p:clrMap bg1="lt1" tx1="dk1" bg2="lt2" tx2="dk2" accent1="accent1" accent2="accent2" accent3="accent3" accent4="accent4" accent5="accent5" accent6="accent6" hlink="hlink" folHlink="folHlink"/>
  <p:sldLayoutIdLst>
    <p:sldLayoutId id="214748370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pic>
        <p:nvPicPr>
          <p:cNvPr id="7" name="Picture 2" descr="C:\Documents and Settings\jonli\Desktop\pars\Configura Powerpoint Template 090130-filer\SIMPLIFY_white.png"/>
          <p:cNvPicPr>
            <a:picLocks noChangeAspect="1" noChangeArrowheads="1"/>
          </p:cNvPicPr>
          <p:nvPr/>
        </p:nvPicPr>
        <p:blipFill>
          <a:blip r:embed="rId3"/>
          <a:srcRect/>
          <a:stretch>
            <a:fillRect/>
          </a:stretch>
        </p:blipFill>
        <p:spPr bwMode="auto">
          <a:xfrm>
            <a:off x="7878468" y="6514354"/>
            <a:ext cx="802596" cy="216000"/>
          </a:xfrm>
          <a:prstGeom prst="rect">
            <a:avLst/>
          </a:prstGeom>
          <a:noFill/>
        </p:spPr>
      </p:pic>
      <p:pic>
        <p:nvPicPr>
          <p:cNvPr id="9" name="Picture 2" descr="C:\Documents and Settings\jonli\Desktop\pars\CONFIGURA_Company_white.png"/>
          <p:cNvPicPr>
            <a:picLocks noChangeAspect="1" noChangeArrowheads="1"/>
          </p:cNvPicPr>
          <p:nvPr/>
        </p:nvPicPr>
        <p:blipFill>
          <a:blip r:embed="rId4"/>
          <a:srcRect/>
          <a:stretch>
            <a:fillRect/>
          </a:stretch>
        </p:blipFill>
        <p:spPr bwMode="auto">
          <a:xfrm>
            <a:off x="489099" y="6480793"/>
            <a:ext cx="1073509" cy="256594"/>
          </a:xfrm>
          <a:prstGeom prst="rect">
            <a:avLst/>
          </a:prstGeom>
          <a:noFill/>
        </p:spPr>
      </p:pic>
      <p:sp>
        <p:nvSpPr>
          <p:cNvPr id="8" name="Rektangel 7"/>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0" name="Picture 2" descr="C:\Documents and Settings\jonli\Desktop\pars\Configura Powerpoint Template 090130-filer\SIMPLIFY_white.png"/>
          <p:cNvPicPr>
            <a:picLocks noChangeAspect="1" noChangeArrowheads="1"/>
          </p:cNvPicPr>
          <p:nvPr/>
        </p:nvPicPr>
        <p:blipFill>
          <a:blip r:embed="rId3"/>
          <a:srcRect/>
          <a:stretch>
            <a:fillRect/>
          </a:stretch>
        </p:blipFill>
        <p:spPr bwMode="auto">
          <a:xfrm>
            <a:off x="311302" y="6503066"/>
            <a:ext cx="802596" cy="216000"/>
          </a:xfrm>
          <a:prstGeom prst="rect">
            <a:avLst/>
          </a:prstGeom>
          <a:noFill/>
        </p:spPr>
      </p:pic>
      <p:pic>
        <p:nvPicPr>
          <p:cNvPr id="11" name="Picture 2" descr="C:\Documents and Settings\jonli\Desktop\pars\CONFIGURA_Company_white.png"/>
          <p:cNvPicPr>
            <a:picLocks noChangeAspect="1" noChangeArrowheads="1"/>
          </p:cNvPicPr>
          <p:nvPr/>
        </p:nvPicPr>
        <p:blipFill>
          <a:blip r:embed="rId4"/>
          <a:srcRect/>
          <a:stretch>
            <a:fillRect/>
          </a:stretch>
        </p:blipFill>
        <p:spPr bwMode="auto">
          <a:xfrm>
            <a:off x="7782622" y="6469505"/>
            <a:ext cx="1073509" cy="256594"/>
          </a:xfrm>
          <a:prstGeom prst="rect">
            <a:avLst/>
          </a:prstGeom>
          <a:noFill/>
        </p:spPr>
      </p:pic>
      <p:pic>
        <p:nvPicPr>
          <p:cNvPr id="12" name="Bildobjekt 11" descr="Pointing.png"/>
          <p:cNvPicPr>
            <a:picLocks noChangeAspect="1"/>
          </p:cNvPicPr>
          <p:nvPr/>
        </p:nvPicPr>
        <p:blipFill>
          <a:blip r:embed="rId5"/>
          <a:srcRect r="19843"/>
          <a:stretch>
            <a:fillRect/>
          </a:stretch>
        </p:blipFill>
        <p:spPr>
          <a:xfrm>
            <a:off x="4572000" y="1839977"/>
            <a:ext cx="4581116" cy="2954655"/>
          </a:xfrm>
          <a:prstGeom prst="rect">
            <a:avLst/>
          </a:prstGeom>
        </p:spPr>
      </p:pic>
    </p:spTree>
  </p:cSld>
  <p:clrMap bg1="lt1" tx1="dk1" bg2="lt2" tx2="dk2" accent1="accent1" accent2="accent2" accent3="accent3" accent4="accent4" accent5="accent5" accent6="accent6" hlink="hlink" folHlink="folHlink"/>
  <p:sldLayoutIdLst>
    <p:sldLayoutId id="214748371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Bildobjekt 12" descr="Tracy.png"/>
          <p:cNvPicPr>
            <a:picLocks noChangeAspect="1"/>
          </p:cNvPicPr>
          <p:nvPr/>
        </p:nvPicPr>
        <p:blipFill>
          <a:blip r:embed="rId3"/>
          <a:srcRect t="8268" r="9744"/>
          <a:stretch>
            <a:fillRect/>
          </a:stretch>
        </p:blipFill>
        <p:spPr>
          <a:xfrm>
            <a:off x="4800600" y="223293"/>
            <a:ext cx="4126483" cy="6291061"/>
          </a:xfrm>
          <a:prstGeom prst="rect">
            <a:avLst/>
          </a:prstGeom>
        </p:spPr>
      </p:pic>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pic>
        <p:nvPicPr>
          <p:cNvPr id="7" name="Picture 2" descr="C:\Documents and Settings\jonli\Desktop\pars\Configura Powerpoint Template 090130-filer\SIMPLIFY_white.png"/>
          <p:cNvPicPr>
            <a:picLocks noChangeAspect="1" noChangeArrowheads="1"/>
          </p:cNvPicPr>
          <p:nvPr/>
        </p:nvPicPr>
        <p:blipFill>
          <a:blip r:embed="rId4"/>
          <a:srcRect/>
          <a:stretch>
            <a:fillRect/>
          </a:stretch>
        </p:blipFill>
        <p:spPr bwMode="auto">
          <a:xfrm>
            <a:off x="7878468" y="6514354"/>
            <a:ext cx="802596" cy="216000"/>
          </a:xfrm>
          <a:prstGeom prst="rect">
            <a:avLst/>
          </a:prstGeom>
          <a:noFill/>
        </p:spPr>
      </p:pic>
      <p:pic>
        <p:nvPicPr>
          <p:cNvPr id="9" name="Picture 2" descr="C:\Documents and Settings\jonli\Desktop\pars\CONFIGURA_Company_white.png"/>
          <p:cNvPicPr>
            <a:picLocks noChangeAspect="1" noChangeArrowheads="1"/>
          </p:cNvPicPr>
          <p:nvPr/>
        </p:nvPicPr>
        <p:blipFill>
          <a:blip r:embed="rId5"/>
          <a:srcRect/>
          <a:stretch>
            <a:fillRect/>
          </a:stretch>
        </p:blipFill>
        <p:spPr bwMode="auto">
          <a:xfrm>
            <a:off x="489099" y="6480793"/>
            <a:ext cx="1073509" cy="256594"/>
          </a:xfrm>
          <a:prstGeom prst="rect">
            <a:avLst/>
          </a:prstGeom>
          <a:noFill/>
        </p:spPr>
      </p:pic>
      <p:sp>
        <p:nvSpPr>
          <p:cNvPr id="8" name="Rektangel 7"/>
          <p:cNvSpPr/>
          <p:nvPr/>
        </p:nvSpPr>
        <p:spPr>
          <a:xfrm>
            <a:off x="0" y="6356350"/>
            <a:ext cx="9144000" cy="5016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0" name="Picture 2" descr="C:\Documents and Settings\jonli\Desktop\pars\Configura Powerpoint Template 090130-filer\SIMPLIFY_white.png"/>
          <p:cNvPicPr>
            <a:picLocks noChangeAspect="1" noChangeArrowheads="1"/>
          </p:cNvPicPr>
          <p:nvPr/>
        </p:nvPicPr>
        <p:blipFill>
          <a:blip r:embed="rId4"/>
          <a:srcRect/>
          <a:stretch>
            <a:fillRect/>
          </a:stretch>
        </p:blipFill>
        <p:spPr bwMode="auto">
          <a:xfrm>
            <a:off x="311302" y="6503066"/>
            <a:ext cx="802596" cy="216000"/>
          </a:xfrm>
          <a:prstGeom prst="rect">
            <a:avLst/>
          </a:prstGeom>
          <a:noFill/>
        </p:spPr>
      </p:pic>
      <p:pic>
        <p:nvPicPr>
          <p:cNvPr id="11" name="Picture 2" descr="C:\Documents and Settings\jonli\Desktop\pars\CONFIGURA_Company_white.png"/>
          <p:cNvPicPr>
            <a:picLocks noChangeAspect="1" noChangeArrowheads="1"/>
          </p:cNvPicPr>
          <p:nvPr/>
        </p:nvPicPr>
        <p:blipFill>
          <a:blip r:embed="rId5"/>
          <a:srcRect/>
          <a:stretch>
            <a:fillRect/>
          </a:stretch>
        </p:blipFill>
        <p:spPr bwMode="auto">
          <a:xfrm>
            <a:off x="7782622" y="6469505"/>
            <a:ext cx="1073509" cy="256594"/>
          </a:xfrm>
          <a:prstGeom prst="rect">
            <a:avLst/>
          </a:prstGeom>
          <a:noFill/>
        </p:spPr>
      </p:pic>
    </p:spTree>
  </p:cSld>
  <p:clrMap bg1="lt1" tx1="dk1" bg2="lt2" tx2="dk2" accent1="accent1" accent2="accent2" accent3="accent3" accent4="accent4" accent5="accent5" accent6="accent6" hlink="hlink" folHlink="folHlink"/>
  <p:sldLayoutIdLst>
    <p:sldLayoutId id="214748370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Bildobjekt 11" descr="Jimmie.png"/>
          <p:cNvPicPr>
            <a:picLocks noChangeAspect="1"/>
          </p:cNvPicPr>
          <p:nvPr/>
        </p:nvPicPr>
        <p:blipFill>
          <a:blip r:embed="rId3"/>
          <a:stretch>
            <a:fillRect/>
          </a:stretch>
        </p:blipFill>
        <p:spPr>
          <a:xfrm>
            <a:off x="127000" y="69887"/>
            <a:ext cx="4445000" cy="6667500"/>
          </a:xfrm>
          <a:prstGeom prst="rect">
            <a:avLst/>
          </a:prstGeom>
        </p:spPr>
      </p:pic>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pic>
        <p:nvPicPr>
          <p:cNvPr id="7" name="Picture 2" descr="C:\Documents and Settings\jonli\Desktop\pars\Configura Powerpoint Template 090130-filer\SIMPLIFY_white.png"/>
          <p:cNvPicPr>
            <a:picLocks noChangeAspect="1" noChangeArrowheads="1"/>
          </p:cNvPicPr>
          <p:nvPr/>
        </p:nvPicPr>
        <p:blipFill>
          <a:blip r:embed="rId4"/>
          <a:srcRect/>
          <a:stretch>
            <a:fillRect/>
          </a:stretch>
        </p:blipFill>
        <p:spPr bwMode="auto">
          <a:xfrm>
            <a:off x="7878468" y="6514354"/>
            <a:ext cx="802596" cy="216000"/>
          </a:xfrm>
          <a:prstGeom prst="rect">
            <a:avLst/>
          </a:prstGeom>
          <a:noFill/>
        </p:spPr>
      </p:pic>
      <p:pic>
        <p:nvPicPr>
          <p:cNvPr id="9" name="Picture 2" descr="C:\Documents and Settings\jonli\Desktop\pars\CONFIGURA_Company_white.png"/>
          <p:cNvPicPr>
            <a:picLocks noChangeAspect="1" noChangeArrowheads="1"/>
          </p:cNvPicPr>
          <p:nvPr/>
        </p:nvPicPr>
        <p:blipFill>
          <a:blip r:embed="rId5"/>
          <a:srcRect/>
          <a:stretch>
            <a:fillRect/>
          </a:stretch>
        </p:blipFill>
        <p:spPr bwMode="auto">
          <a:xfrm>
            <a:off x="489099" y="6480793"/>
            <a:ext cx="1073509" cy="256594"/>
          </a:xfrm>
          <a:prstGeom prst="rect">
            <a:avLst/>
          </a:prstGeom>
          <a:noFill/>
        </p:spPr>
      </p:pic>
      <p:sp>
        <p:nvSpPr>
          <p:cNvPr id="8" name="Rektangel 7"/>
          <p:cNvSpPr/>
          <p:nvPr/>
        </p:nvSpPr>
        <p:spPr>
          <a:xfrm>
            <a:off x="0" y="6356350"/>
            <a:ext cx="9144000" cy="5016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0" name="Picture 2" descr="C:\Documents and Settings\jonli\Desktop\pars\Configura Powerpoint Template 090130-filer\SIMPLIFY_white.png"/>
          <p:cNvPicPr>
            <a:picLocks noChangeAspect="1" noChangeArrowheads="1"/>
          </p:cNvPicPr>
          <p:nvPr/>
        </p:nvPicPr>
        <p:blipFill>
          <a:blip r:embed="rId4"/>
          <a:srcRect/>
          <a:stretch>
            <a:fillRect/>
          </a:stretch>
        </p:blipFill>
        <p:spPr bwMode="auto">
          <a:xfrm>
            <a:off x="311302" y="6503066"/>
            <a:ext cx="802596" cy="216000"/>
          </a:xfrm>
          <a:prstGeom prst="rect">
            <a:avLst/>
          </a:prstGeom>
          <a:noFill/>
        </p:spPr>
      </p:pic>
      <p:pic>
        <p:nvPicPr>
          <p:cNvPr id="11" name="Picture 2" descr="C:\Documents and Settings\jonli\Desktop\pars\CONFIGURA_Company_white.png"/>
          <p:cNvPicPr>
            <a:picLocks noChangeAspect="1" noChangeArrowheads="1"/>
          </p:cNvPicPr>
          <p:nvPr/>
        </p:nvPicPr>
        <p:blipFill>
          <a:blip r:embed="rId5"/>
          <a:srcRect/>
          <a:stretch>
            <a:fillRect/>
          </a:stretch>
        </p:blipFill>
        <p:spPr bwMode="auto">
          <a:xfrm>
            <a:off x="7782622" y="6469505"/>
            <a:ext cx="1073509" cy="256594"/>
          </a:xfrm>
          <a:prstGeom prst="rect">
            <a:avLst/>
          </a:prstGeom>
          <a:noFill/>
        </p:spPr>
      </p:pic>
    </p:spTree>
  </p:cSld>
  <p:clrMap bg1="lt1" tx1="dk1" bg2="lt2" tx2="dk2" accent1="accent1" accent2="accent2" accent3="accent3" accent4="accent4" accent5="accent5" accent6="accent6" hlink="hlink" folHlink="folHlink"/>
  <p:sldLayoutIdLst>
    <p:sldLayoutId id="214748371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pic>
        <p:nvPicPr>
          <p:cNvPr id="7" name="Picture 2" descr="C:\Documents and Settings\jonli\Desktop\pars\Configura Powerpoint Template 090130-filer\SIMPLIFY_white.png"/>
          <p:cNvPicPr>
            <a:picLocks noChangeAspect="1" noChangeArrowheads="1"/>
          </p:cNvPicPr>
          <p:nvPr/>
        </p:nvPicPr>
        <p:blipFill>
          <a:blip r:embed="rId3"/>
          <a:srcRect/>
          <a:stretch>
            <a:fillRect/>
          </a:stretch>
        </p:blipFill>
        <p:spPr bwMode="auto">
          <a:xfrm>
            <a:off x="7878468" y="6514354"/>
            <a:ext cx="802596" cy="216000"/>
          </a:xfrm>
          <a:prstGeom prst="rect">
            <a:avLst/>
          </a:prstGeom>
          <a:noFill/>
        </p:spPr>
      </p:pic>
      <p:pic>
        <p:nvPicPr>
          <p:cNvPr id="9" name="Picture 2" descr="C:\Documents and Settings\jonli\Desktop\pars\CONFIGURA_Company_white.png"/>
          <p:cNvPicPr>
            <a:picLocks noChangeAspect="1" noChangeArrowheads="1"/>
          </p:cNvPicPr>
          <p:nvPr/>
        </p:nvPicPr>
        <p:blipFill>
          <a:blip r:embed="rId4"/>
          <a:srcRect/>
          <a:stretch>
            <a:fillRect/>
          </a:stretch>
        </p:blipFill>
        <p:spPr bwMode="auto">
          <a:xfrm>
            <a:off x="489099" y="6480793"/>
            <a:ext cx="1073509" cy="256594"/>
          </a:xfrm>
          <a:prstGeom prst="rect">
            <a:avLst/>
          </a:prstGeom>
          <a:noFill/>
        </p:spPr>
      </p:pic>
      <p:sp>
        <p:nvSpPr>
          <p:cNvPr id="8" name="Rektangel 7"/>
          <p:cNvSpPr/>
          <p:nvPr/>
        </p:nvSpPr>
        <p:spPr>
          <a:xfrm>
            <a:off x="0" y="6356350"/>
            <a:ext cx="9144000" cy="5016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0" name="Picture 2" descr="C:\Documents and Settings\jonli\Desktop\pars\Configura Powerpoint Template 090130-filer\SIMPLIFY_white.png"/>
          <p:cNvPicPr>
            <a:picLocks noChangeAspect="1" noChangeArrowheads="1"/>
          </p:cNvPicPr>
          <p:nvPr/>
        </p:nvPicPr>
        <p:blipFill>
          <a:blip r:embed="rId3"/>
          <a:srcRect/>
          <a:stretch>
            <a:fillRect/>
          </a:stretch>
        </p:blipFill>
        <p:spPr bwMode="auto">
          <a:xfrm>
            <a:off x="311302" y="6503066"/>
            <a:ext cx="802596" cy="216000"/>
          </a:xfrm>
          <a:prstGeom prst="rect">
            <a:avLst/>
          </a:prstGeom>
          <a:noFill/>
        </p:spPr>
      </p:pic>
      <p:pic>
        <p:nvPicPr>
          <p:cNvPr id="11" name="Picture 2" descr="C:\Documents and Settings\jonli\Desktop\pars\CONFIGURA_Company_white.png"/>
          <p:cNvPicPr>
            <a:picLocks noChangeAspect="1" noChangeArrowheads="1"/>
          </p:cNvPicPr>
          <p:nvPr/>
        </p:nvPicPr>
        <p:blipFill>
          <a:blip r:embed="rId4"/>
          <a:srcRect/>
          <a:stretch>
            <a:fillRect/>
          </a:stretch>
        </p:blipFill>
        <p:spPr bwMode="auto">
          <a:xfrm>
            <a:off x="7782622" y="6469505"/>
            <a:ext cx="1073509" cy="256594"/>
          </a:xfrm>
          <a:prstGeom prst="rect">
            <a:avLst/>
          </a:prstGeom>
          <a:noFill/>
        </p:spPr>
      </p:pic>
      <p:pic>
        <p:nvPicPr>
          <p:cNvPr id="2" name="Picture 2" descr="C:\Users\jonli\Pictures\Anders_PPT2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3625" y="0"/>
            <a:ext cx="2969165" cy="634321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0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9.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png"/><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smtClean="0"/>
              <a:t>Using CET Designer as a Sales Tool</a:t>
            </a:r>
            <a:endParaRPr lang="sv-SE"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a:xfrm>
            <a:off x="847725" y="5355451"/>
            <a:ext cx="4886325" cy="835800"/>
          </a:xfrm>
        </p:spPr>
        <p:txBody>
          <a:bodyPr/>
          <a:lstStyle/>
          <a:p>
            <a:pPr algn="r"/>
            <a:r>
              <a:rPr lang="en-US" dirty="0" smtClean="0">
                <a:solidFill>
                  <a:schemeClr val="accent6"/>
                </a:solidFill>
              </a:rPr>
              <a:t>Proposal Illustration</a:t>
            </a:r>
            <a:endParaRPr lang="en-US" dirty="0">
              <a:solidFill>
                <a:schemeClr val="accent6"/>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9" descr="Arrow13.png"/>
          <p:cNvPicPr>
            <a:picLocks noChangeAspect="1"/>
          </p:cNvPicPr>
          <p:nvPr/>
        </p:nvPicPr>
        <p:blipFill>
          <a:blip r:embed="rId3"/>
          <a:stretch>
            <a:fillRect/>
          </a:stretch>
        </p:blipFill>
        <p:spPr>
          <a:xfrm rot="-6480000">
            <a:off x="1019833" y="400762"/>
            <a:ext cx="451778" cy="710195"/>
          </a:xfrm>
          <a:prstGeom prst="rect">
            <a:avLst/>
          </a:prstGeom>
        </p:spPr>
      </p:pic>
      <p:pic>
        <p:nvPicPr>
          <p:cNvPr id="5" name="Bildobjekt 9" descr="Arrow13.png"/>
          <p:cNvPicPr>
            <a:picLocks noChangeAspect="1"/>
          </p:cNvPicPr>
          <p:nvPr/>
        </p:nvPicPr>
        <p:blipFill>
          <a:blip r:embed="rId3"/>
          <a:stretch>
            <a:fillRect/>
          </a:stretch>
        </p:blipFill>
        <p:spPr>
          <a:xfrm rot="-6480000">
            <a:off x="755185" y="725325"/>
            <a:ext cx="451778" cy="710195"/>
          </a:xfrm>
          <a:prstGeom prst="rect">
            <a:avLst/>
          </a:prstGeom>
        </p:spPr>
      </p:pic>
      <p:pic>
        <p:nvPicPr>
          <p:cNvPr id="6" name="Bildobjekt 9" descr="Arrow13.png"/>
          <p:cNvPicPr>
            <a:picLocks noChangeAspect="1"/>
          </p:cNvPicPr>
          <p:nvPr/>
        </p:nvPicPr>
        <p:blipFill>
          <a:blip r:embed="rId3"/>
          <a:stretch>
            <a:fillRect/>
          </a:stretch>
        </p:blipFill>
        <p:spPr>
          <a:xfrm rot="-6480000">
            <a:off x="2591457" y="143587"/>
            <a:ext cx="451778" cy="710195"/>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 y="1485289"/>
            <a:ext cx="8343900" cy="4696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4"/>
          <p:cNvSpPr txBox="1">
            <a:spLocks/>
          </p:cNvSpPr>
          <p:nvPr/>
        </p:nvSpPr>
        <p:spPr>
          <a:xfrm>
            <a:off x="942974" y="290830"/>
            <a:ext cx="6753225" cy="131217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schemeClr val="bg1">
                    <a:lumMod val="50000"/>
                  </a:schemeClr>
                </a:solidFill>
              </a:rPr>
              <a:t>Open a new document</a:t>
            </a:r>
            <a:br>
              <a:rPr lang="en-US" sz="1800" dirty="0" smtClean="0">
                <a:solidFill>
                  <a:schemeClr val="bg1">
                    <a:lumMod val="50000"/>
                  </a:schemeClr>
                </a:solidFill>
              </a:rPr>
            </a:br>
            <a:r>
              <a:rPr lang="en-US" sz="1800" dirty="0" smtClean="0">
                <a:solidFill>
                  <a:schemeClr val="bg1">
                    <a:lumMod val="50000"/>
                  </a:schemeClr>
                </a:solidFill>
              </a:rPr>
              <a:t>Insert each typical to be priced in the finishes selected</a:t>
            </a:r>
            <a:br>
              <a:rPr lang="en-US" sz="1800" dirty="0" smtClean="0">
                <a:solidFill>
                  <a:schemeClr val="bg1">
                    <a:lumMod val="50000"/>
                  </a:schemeClr>
                </a:solidFill>
              </a:rPr>
            </a:br>
            <a:r>
              <a:rPr lang="en-US" sz="1800" dirty="0" smtClean="0">
                <a:solidFill>
                  <a:schemeClr val="bg1">
                    <a:lumMod val="50000"/>
                  </a:schemeClr>
                </a:solidFill>
              </a:rPr>
              <a:t>If no finishes are selected, pick a neutral inoffensive option</a:t>
            </a:r>
            <a:endParaRPr lang="en-US" sz="1800" dirty="0">
              <a:solidFill>
                <a:schemeClr val="bg1">
                  <a:lumMod val="50000"/>
                </a:schemeClr>
              </a:solidFill>
            </a:endParaRPr>
          </a:p>
        </p:txBody>
      </p:sp>
    </p:spTree>
    <p:extLst>
      <p:ext uri="{BB962C8B-B14F-4D97-AF65-F5344CB8AC3E}">
        <p14:creationId xmlns:p14="http://schemas.microsoft.com/office/powerpoint/2010/main" val="17613456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9" descr="Arrow13.png"/>
          <p:cNvPicPr>
            <a:picLocks noChangeAspect="1"/>
          </p:cNvPicPr>
          <p:nvPr/>
        </p:nvPicPr>
        <p:blipFill>
          <a:blip r:embed="rId3"/>
          <a:stretch>
            <a:fillRect/>
          </a:stretch>
        </p:blipFill>
        <p:spPr>
          <a:xfrm rot="-6480000">
            <a:off x="5726822" y="4334412"/>
            <a:ext cx="451778" cy="710195"/>
          </a:xfrm>
          <a:prstGeom prst="rect">
            <a:avLst/>
          </a:prstGeom>
        </p:spPr>
      </p:pic>
      <p:pic>
        <p:nvPicPr>
          <p:cNvPr id="13" name="Bildobjekt 9" descr="Arrow13.png"/>
          <p:cNvPicPr>
            <a:picLocks noChangeAspect="1"/>
          </p:cNvPicPr>
          <p:nvPr/>
        </p:nvPicPr>
        <p:blipFill>
          <a:blip r:embed="rId3"/>
          <a:stretch>
            <a:fillRect/>
          </a:stretch>
        </p:blipFill>
        <p:spPr>
          <a:xfrm rot="-6480000">
            <a:off x="5726822" y="3219987"/>
            <a:ext cx="451778" cy="710195"/>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91" y="708233"/>
            <a:ext cx="5473925" cy="498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Bildobjekt 9" descr="Arrow13.png"/>
          <p:cNvPicPr>
            <a:picLocks noChangeAspect="1"/>
          </p:cNvPicPr>
          <p:nvPr/>
        </p:nvPicPr>
        <p:blipFill>
          <a:blip r:embed="rId3"/>
          <a:stretch>
            <a:fillRect/>
          </a:stretch>
        </p:blipFill>
        <p:spPr>
          <a:xfrm rot="-6480000">
            <a:off x="5726826" y="1611591"/>
            <a:ext cx="451778" cy="710195"/>
          </a:xfrm>
          <a:prstGeom prst="rect">
            <a:avLst/>
          </a:prstGeom>
        </p:spPr>
      </p:pic>
      <p:pic>
        <p:nvPicPr>
          <p:cNvPr id="9" name="Bildobjekt 9" descr="Arrow13.png"/>
          <p:cNvPicPr>
            <a:picLocks noChangeAspect="1"/>
          </p:cNvPicPr>
          <p:nvPr/>
        </p:nvPicPr>
        <p:blipFill>
          <a:blip r:embed="rId3"/>
          <a:stretch>
            <a:fillRect/>
          </a:stretch>
        </p:blipFill>
        <p:spPr>
          <a:xfrm rot="-6480000">
            <a:off x="5726823" y="2418459"/>
            <a:ext cx="451778" cy="710195"/>
          </a:xfrm>
          <a:prstGeom prst="rect">
            <a:avLst/>
          </a:prstGeom>
        </p:spPr>
      </p:pic>
      <p:pic>
        <p:nvPicPr>
          <p:cNvPr id="10" name="Bildobjekt 9" descr="Arrow13.png"/>
          <p:cNvPicPr>
            <a:picLocks noChangeAspect="1"/>
          </p:cNvPicPr>
          <p:nvPr/>
        </p:nvPicPr>
        <p:blipFill>
          <a:blip r:embed="rId3"/>
          <a:stretch>
            <a:fillRect/>
          </a:stretch>
        </p:blipFill>
        <p:spPr>
          <a:xfrm rot="-6480000">
            <a:off x="5774449" y="562157"/>
            <a:ext cx="451778" cy="710195"/>
          </a:xfrm>
          <a:prstGeom prst="rect">
            <a:avLst/>
          </a:prstGeom>
        </p:spPr>
      </p:pic>
      <p:pic>
        <p:nvPicPr>
          <p:cNvPr id="11" name="Bildobjekt 9" descr="Arrow13.png"/>
          <p:cNvPicPr>
            <a:picLocks noChangeAspect="1"/>
          </p:cNvPicPr>
          <p:nvPr/>
        </p:nvPicPr>
        <p:blipFill>
          <a:blip r:embed="rId3"/>
          <a:stretch>
            <a:fillRect/>
          </a:stretch>
        </p:blipFill>
        <p:spPr>
          <a:xfrm rot="-6480000">
            <a:off x="5726824" y="1010088"/>
            <a:ext cx="451778" cy="710195"/>
          </a:xfrm>
          <a:prstGeom prst="rect">
            <a:avLst/>
          </a:prstGeom>
        </p:spPr>
      </p:pic>
      <p:sp>
        <p:nvSpPr>
          <p:cNvPr id="12" name="Title 4"/>
          <p:cNvSpPr txBox="1">
            <a:spLocks/>
          </p:cNvSpPr>
          <p:nvPr/>
        </p:nvSpPr>
        <p:spPr>
          <a:xfrm>
            <a:off x="6209887" y="634886"/>
            <a:ext cx="2823992" cy="545987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smtClean="0">
                <a:solidFill>
                  <a:schemeClr val="bg1">
                    <a:lumMod val="50000"/>
                  </a:schemeClr>
                </a:solidFill>
              </a:rPr>
              <a:t>Render each typical separately</a:t>
            </a:r>
            <a:br>
              <a:rPr lang="en-US" sz="1800" dirty="0" smtClean="0">
                <a:solidFill>
                  <a:schemeClr val="bg1">
                    <a:lumMod val="50000"/>
                  </a:schemeClr>
                </a:solidFill>
              </a:rPr>
            </a:br>
            <a:r>
              <a:rPr lang="en-US" sz="1800" dirty="0" smtClean="0">
                <a:solidFill>
                  <a:schemeClr val="bg1">
                    <a:lumMod val="50000"/>
                  </a:schemeClr>
                </a:solidFill>
              </a:rPr>
              <a:t>Arrange into an Excel spreadsheet</a:t>
            </a:r>
            <a:br>
              <a:rPr lang="en-US" sz="1800" dirty="0" smtClean="0">
                <a:solidFill>
                  <a:schemeClr val="bg1">
                    <a:lumMod val="50000"/>
                  </a:schemeClr>
                </a:solidFill>
              </a:rPr>
            </a:br>
            <a:r>
              <a:rPr lang="en-US" sz="1800" dirty="0" smtClean="0">
                <a:solidFill>
                  <a:schemeClr val="bg1">
                    <a:lumMod val="50000"/>
                  </a:schemeClr>
                </a:solidFill>
              </a:rPr>
              <a:t>Able to create accurate representations of product to be purchased</a:t>
            </a:r>
          </a:p>
          <a:p>
            <a:pPr algn="l"/>
            <a:r>
              <a:rPr lang="en-US" sz="1800" dirty="0" smtClean="0">
                <a:solidFill>
                  <a:schemeClr val="bg1">
                    <a:lumMod val="50000"/>
                  </a:schemeClr>
                </a:solidFill>
              </a:rPr>
              <a:t>No confusion from the client as to what they are getting at each price point</a:t>
            </a:r>
          </a:p>
          <a:p>
            <a:pPr algn="l"/>
            <a:r>
              <a:rPr lang="en-US" sz="1800" dirty="0" smtClean="0">
                <a:solidFill>
                  <a:schemeClr val="bg1">
                    <a:lumMod val="50000"/>
                  </a:schemeClr>
                </a:solidFill>
              </a:rPr>
              <a:t>Alternative to using </a:t>
            </a:r>
            <a:r>
              <a:rPr lang="en-US" sz="1800" dirty="0">
                <a:solidFill>
                  <a:schemeClr val="bg1">
                    <a:lumMod val="50000"/>
                  </a:schemeClr>
                </a:solidFill>
              </a:rPr>
              <a:t>catalogs and websites to describe to </a:t>
            </a:r>
            <a:r>
              <a:rPr lang="en-US" sz="1800" dirty="0" smtClean="0">
                <a:solidFill>
                  <a:schemeClr val="bg1">
                    <a:lumMod val="50000"/>
                  </a:schemeClr>
                </a:solidFill>
              </a:rPr>
              <a:t>the client </a:t>
            </a:r>
            <a:r>
              <a:rPr lang="en-US" sz="1800" dirty="0">
                <a:solidFill>
                  <a:schemeClr val="bg1">
                    <a:lumMod val="50000"/>
                  </a:schemeClr>
                </a:solidFill>
              </a:rPr>
              <a:t>what their reception area </a:t>
            </a:r>
            <a:r>
              <a:rPr lang="en-US" sz="1800" dirty="0" smtClean="0">
                <a:solidFill>
                  <a:schemeClr val="bg1">
                    <a:lumMod val="50000"/>
                  </a:schemeClr>
                </a:solidFill>
              </a:rPr>
              <a:t>Receive </a:t>
            </a:r>
            <a:r>
              <a:rPr lang="en-US" sz="1800" dirty="0">
                <a:solidFill>
                  <a:schemeClr val="bg1">
                    <a:lumMod val="50000"/>
                  </a:schemeClr>
                </a:solidFill>
              </a:rPr>
              <a:t>instant feedback on the overall design by using such visually detailed renderings.</a:t>
            </a:r>
          </a:p>
          <a:p>
            <a:pPr algn="l"/>
            <a:endParaRPr lang="en-US" sz="1800" dirty="0">
              <a:solidFill>
                <a:schemeClr val="bg1">
                  <a:lumMod val="50000"/>
                </a:schemeClr>
              </a:solidFill>
            </a:endParaRPr>
          </a:p>
        </p:txBody>
      </p:sp>
    </p:spTree>
    <p:extLst>
      <p:ext uri="{BB962C8B-B14F-4D97-AF65-F5344CB8AC3E}">
        <p14:creationId xmlns:p14="http://schemas.microsoft.com/office/powerpoint/2010/main" val="8206059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457199" y="612000"/>
            <a:ext cx="8334375" cy="1470025"/>
          </a:xfrm>
        </p:spPr>
        <p:txBody>
          <a:bodyPr/>
          <a:lstStyle/>
          <a:p>
            <a:r>
              <a:rPr lang="sv-SE" sz="3200" dirty="0" smtClean="0">
                <a:solidFill>
                  <a:schemeClr val="accent4"/>
                </a:solidFill>
              </a:rPr>
              <a:t>Creating Presentation Renderings</a:t>
            </a:r>
            <a:endParaRPr lang="sv-SE" sz="3200" dirty="0">
              <a:solidFill>
                <a:schemeClr val="accent4"/>
              </a:solidFill>
            </a:endParaRPr>
          </a:p>
        </p:txBody>
      </p:sp>
      <p:sp>
        <p:nvSpPr>
          <p:cNvPr id="4" name="Cloud Callout 3"/>
          <p:cNvSpPr/>
          <p:nvPr/>
        </p:nvSpPr>
        <p:spPr>
          <a:xfrm rot="10800000" flipV="1">
            <a:off x="0" y="85725"/>
            <a:ext cx="7600950" cy="2181225"/>
          </a:xfrm>
          <a:prstGeom prst="cloudCallout">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23900"/>
            <a:ext cx="9144000" cy="5143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101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21578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770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07124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3200400"/>
            <a:ext cx="4876800" cy="2743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685800"/>
            <a:ext cx="4876800" cy="2743200"/>
          </a:xfrm>
          <a:prstGeom prst="rect">
            <a:avLst/>
          </a:prstGeom>
        </p:spPr>
      </p:pic>
    </p:spTree>
    <p:extLst>
      <p:ext uri="{BB962C8B-B14F-4D97-AF65-F5344CB8AC3E}">
        <p14:creationId xmlns:p14="http://schemas.microsoft.com/office/powerpoint/2010/main" val="34095022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7175" y="1278750"/>
            <a:ext cx="7772400" cy="1470025"/>
          </a:xfrm>
        </p:spPr>
        <p:txBody>
          <a:bodyPr/>
          <a:lstStyle/>
          <a:p>
            <a:r>
              <a:rPr lang="en-US" sz="3600" dirty="0" smtClean="0">
                <a:solidFill>
                  <a:schemeClr val="accent2"/>
                </a:solidFill>
              </a:rPr>
              <a:t>Ability to Interface at a Distance</a:t>
            </a:r>
            <a:endParaRPr lang="en-US" sz="3600" dirty="0">
              <a:solidFill>
                <a:schemeClr val="accent2"/>
              </a:solidFill>
            </a:endParaRPr>
          </a:p>
        </p:txBody>
      </p:sp>
    </p:spTree>
    <p:extLst>
      <p:ext uri="{BB962C8B-B14F-4D97-AF65-F5344CB8AC3E}">
        <p14:creationId xmlns:p14="http://schemas.microsoft.com/office/powerpoint/2010/main" val="7735042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8773" y="987094"/>
            <a:ext cx="5838825" cy="4524315"/>
          </a:xfrm>
          <a:prstGeom prst="rect">
            <a:avLst/>
          </a:prstGeom>
        </p:spPr>
        <p:txBody>
          <a:bodyPr wrap="square">
            <a:spAutoFit/>
          </a:bodyPr>
          <a:lstStyle/>
          <a:p>
            <a:pPr marL="342900" lvl="1" indent="-342900">
              <a:lnSpc>
                <a:spcPct val="150000"/>
              </a:lnSpc>
            </a:pPr>
            <a:r>
              <a:rPr lang="en-US" dirty="0" smtClean="0">
                <a:solidFill>
                  <a:schemeClr val="bg1">
                    <a:lumMod val="50000"/>
                  </a:schemeClr>
                </a:solidFill>
              </a:rPr>
              <a:t>Effective way </a:t>
            </a:r>
            <a:r>
              <a:rPr lang="en-US" dirty="0">
                <a:solidFill>
                  <a:schemeClr val="bg1">
                    <a:lumMod val="50000"/>
                  </a:schemeClr>
                </a:solidFill>
              </a:rPr>
              <a:t>to communicate as project </a:t>
            </a:r>
            <a:r>
              <a:rPr lang="en-US" dirty="0" smtClean="0">
                <a:solidFill>
                  <a:schemeClr val="bg1">
                    <a:lumMod val="50000"/>
                  </a:schemeClr>
                </a:solidFill>
              </a:rPr>
              <a:t>develops </a:t>
            </a:r>
            <a:r>
              <a:rPr lang="en-US" dirty="0">
                <a:solidFill>
                  <a:schemeClr val="bg1">
                    <a:lumMod val="50000"/>
                  </a:schemeClr>
                </a:solidFill>
              </a:rPr>
              <a:t>via webinar vs. on site</a:t>
            </a:r>
          </a:p>
          <a:p>
            <a:pPr marL="342900" lvl="1" indent="-342900">
              <a:lnSpc>
                <a:spcPct val="150000"/>
              </a:lnSpc>
            </a:pPr>
            <a:r>
              <a:rPr lang="en-US" dirty="0" smtClean="0">
                <a:solidFill>
                  <a:schemeClr val="bg1">
                    <a:lumMod val="50000"/>
                  </a:schemeClr>
                </a:solidFill>
              </a:rPr>
              <a:t>A tool </a:t>
            </a:r>
            <a:r>
              <a:rPr lang="en-US" dirty="0">
                <a:solidFill>
                  <a:schemeClr val="bg1">
                    <a:lumMod val="50000"/>
                  </a:schemeClr>
                </a:solidFill>
              </a:rPr>
              <a:t>to help client visualize every aspect</a:t>
            </a:r>
          </a:p>
          <a:p>
            <a:pPr marL="342900" lvl="1" indent="-342900">
              <a:lnSpc>
                <a:spcPct val="150000"/>
              </a:lnSpc>
            </a:pPr>
            <a:r>
              <a:rPr lang="en-US" dirty="0">
                <a:solidFill>
                  <a:schemeClr val="bg1">
                    <a:lumMod val="50000"/>
                  </a:schemeClr>
                </a:solidFill>
              </a:rPr>
              <a:t>When on site, </a:t>
            </a:r>
            <a:r>
              <a:rPr lang="en-US" dirty="0" smtClean="0">
                <a:solidFill>
                  <a:schemeClr val="bg1">
                    <a:lumMod val="50000"/>
                  </a:schemeClr>
                </a:solidFill>
              </a:rPr>
              <a:t>able to </a:t>
            </a:r>
            <a:r>
              <a:rPr lang="en-US" dirty="0">
                <a:solidFill>
                  <a:schemeClr val="bg1">
                    <a:lumMod val="50000"/>
                  </a:schemeClr>
                </a:solidFill>
              </a:rPr>
              <a:t>make changes on time, department by </a:t>
            </a:r>
            <a:r>
              <a:rPr lang="en-US" dirty="0" smtClean="0">
                <a:solidFill>
                  <a:schemeClr val="bg1">
                    <a:lumMod val="50000"/>
                  </a:schemeClr>
                </a:solidFill>
              </a:rPr>
              <a:t>department</a:t>
            </a:r>
          </a:p>
          <a:p>
            <a:pPr marL="342900" lvl="1" indent="-342900">
              <a:lnSpc>
                <a:spcPct val="150000"/>
              </a:lnSpc>
            </a:pPr>
            <a:r>
              <a:rPr lang="en-US" dirty="0" smtClean="0">
                <a:solidFill>
                  <a:schemeClr val="bg1">
                    <a:lumMod val="50000"/>
                  </a:schemeClr>
                </a:solidFill>
              </a:rPr>
              <a:t>This </a:t>
            </a:r>
            <a:r>
              <a:rPr lang="en-US" dirty="0">
                <a:solidFill>
                  <a:schemeClr val="bg1">
                    <a:lumMod val="50000"/>
                  </a:schemeClr>
                </a:solidFill>
              </a:rPr>
              <a:t>allowed the designer to only make one site visit to finalize the layout of each department</a:t>
            </a:r>
            <a:r>
              <a:rPr lang="en-US" dirty="0" smtClean="0">
                <a:solidFill>
                  <a:schemeClr val="bg1">
                    <a:lumMod val="50000"/>
                  </a:schemeClr>
                </a:solidFill>
              </a:rPr>
              <a:t>.</a:t>
            </a:r>
          </a:p>
          <a:p>
            <a:pPr marL="342900" lvl="1" indent="-342900">
              <a:lnSpc>
                <a:spcPct val="150000"/>
              </a:lnSpc>
            </a:pPr>
            <a:r>
              <a:rPr lang="en-US" dirty="0" smtClean="0">
                <a:solidFill>
                  <a:schemeClr val="bg1">
                    <a:lumMod val="50000"/>
                  </a:schemeClr>
                </a:solidFill>
              </a:rPr>
              <a:t>Made our </a:t>
            </a:r>
            <a:r>
              <a:rPr lang="en-US" dirty="0">
                <a:solidFill>
                  <a:schemeClr val="bg1">
                    <a:lumMod val="50000"/>
                  </a:schemeClr>
                </a:solidFill>
              </a:rPr>
              <a:t>design development phase of the project much more effective with the limited amount of time </a:t>
            </a:r>
            <a:r>
              <a:rPr lang="en-US" dirty="0" smtClean="0">
                <a:solidFill>
                  <a:schemeClr val="bg1">
                    <a:lumMod val="50000"/>
                  </a:schemeClr>
                </a:solidFill>
              </a:rPr>
              <a:t>we are generally able </a:t>
            </a:r>
            <a:r>
              <a:rPr lang="en-US" dirty="0">
                <a:solidFill>
                  <a:schemeClr val="bg1">
                    <a:lumMod val="50000"/>
                  </a:schemeClr>
                </a:solidFill>
              </a:rPr>
              <a:t>to spend onsite.</a:t>
            </a:r>
          </a:p>
          <a:p>
            <a:pPr marL="342900" lvl="1" indent="-342900"/>
            <a:endParaRPr lang="en-US" dirty="0">
              <a:solidFill>
                <a:schemeClr val="bg1">
                  <a:lumMod val="50000"/>
                </a:schemeClr>
              </a:solidFill>
            </a:endParaRPr>
          </a:p>
        </p:txBody>
      </p:sp>
      <p:pic>
        <p:nvPicPr>
          <p:cNvPr id="7" name="Platshållare för innehåll 7" descr="Arrow7.png"/>
          <p:cNvPicPr>
            <a:picLocks noGrp="1" noChangeAspect="1"/>
          </p:cNvPicPr>
          <p:nvPr>
            <p:ph idx="1"/>
          </p:nvPr>
        </p:nvPicPr>
        <p:blipFill>
          <a:blip r:embed="rId3"/>
          <a:srcRect l="-6004" r="-6004"/>
          <a:stretch>
            <a:fillRect/>
          </a:stretch>
        </p:blipFill>
        <p:spPr>
          <a:xfrm>
            <a:off x="835427" y="983521"/>
            <a:ext cx="941746" cy="517923"/>
          </a:xfrm>
        </p:spPr>
      </p:pic>
      <p:pic>
        <p:nvPicPr>
          <p:cNvPr id="8" name="Platshållare för innehåll 7" descr="Arrow7.png"/>
          <p:cNvPicPr>
            <a:picLocks noChangeAspect="1"/>
          </p:cNvPicPr>
          <p:nvPr/>
        </p:nvPicPr>
        <p:blipFill>
          <a:blip r:embed="rId3"/>
          <a:srcRect l="-6004" r="-6004"/>
          <a:stretch>
            <a:fillRect/>
          </a:stretch>
        </p:blipFill>
        <p:spPr>
          <a:xfrm>
            <a:off x="835425" y="1891969"/>
            <a:ext cx="941746" cy="517923"/>
          </a:xfrm>
          <a:prstGeom prst="rect">
            <a:avLst/>
          </a:prstGeom>
        </p:spPr>
      </p:pic>
      <p:pic>
        <p:nvPicPr>
          <p:cNvPr id="9" name="Platshållare för innehåll 7" descr="Arrow7.png"/>
          <p:cNvPicPr>
            <a:picLocks noChangeAspect="1"/>
          </p:cNvPicPr>
          <p:nvPr/>
        </p:nvPicPr>
        <p:blipFill>
          <a:blip r:embed="rId3"/>
          <a:srcRect l="-6004" r="-6004"/>
          <a:stretch>
            <a:fillRect/>
          </a:stretch>
        </p:blipFill>
        <p:spPr>
          <a:xfrm>
            <a:off x="835427" y="2333098"/>
            <a:ext cx="941746" cy="517923"/>
          </a:xfrm>
          <a:prstGeom prst="rect">
            <a:avLst/>
          </a:prstGeom>
        </p:spPr>
      </p:pic>
      <p:pic>
        <p:nvPicPr>
          <p:cNvPr id="10" name="Platshållare för innehåll 7" descr="Arrow7.png"/>
          <p:cNvPicPr>
            <a:picLocks noChangeAspect="1"/>
          </p:cNvPicPr>
          <p:nvPr/>
        </p:nvPicPr>
        <p:blipFill>
          <a:blip r:embed="rId3"/>
          <a:srcRect l="-6004" r="-6004"/>
          <a:stretch>
            <a:fillRect/>
          </a:stretch>
        </p:blipFill>
        <p:spPr>
          <a:xfrm>
            <a:off x="835427" y="3094505"/>
            <a:ext cx="941746" cy="517923"/>
          </a:xfrm>
          <a:prstGeom prst="rect">
            <a:avLst/>
          </a:prstGeom>
        </p:spPr>
      </p:pic>
      <p:pic>
        <p:nvPicPr>
          <p:cNvPr id="11" name="Platshållare för innehåll 7" descr="Arrow7.png"/>
          <p:cNvPicPr>
            <a:picLocks noChangeAspect="1"/>
          </p:cNvPicPr>
          <p:nvPr/>
        </p:nvPicPr>
        <p:blipFill>
          <a:blip r:embed="rId3"/>
          <a:srcRect l="-6004" r="-6004"/>
          <a:stretch>
            <a:fillRect/>
          </a:stretch>
        </p:blipFill>
        <p:spPr>
          <a:xfrm>
            <a:off x="835425" y="3923180"/>
            <a:ext cx="941746" cy="517923"/>
          </a:xfrm>
          <a:prstGeom prst="rect">
            <a:avLst/>
          </a:prstGeom>
        </p:spPr>
      </p:pic>
    </p:spTree>
    <p:extLst>
      <p:ext uri="{BB962C8B-B14F-4D97-AF65-F5344CB8AC3E}">
        <p14:creationId xmlns:p14="http://schemas.microsoft.com/office/powerpoint/2010/main" val="31507448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Underrubrik 2"/>
          <p:cNvSpPr>
            <a:spLocks noGrp="1"/>
          </p:cNvSpPr>
          <p:nvPr>
            <p:ph type="subTitle" idx="1"/>
          </p:nvPr>
        </p:nvSpPr>
        <p:spPr>
          <a:xfrm>
            <a:off x="790575" y="3913451"/>
            <a:ext cx="8286750" cy="2318595"/>
          </a:xfrm>
        </p:spPr>
        <p:txBody>
          <a:bodyPr/>
          <a:lstStyle/>
          <a:p>
            <a:pPr algn="l"/>
            <a:r>
              <a:rPr lang="sv-SE" sz="1800" dirty="0" smtClean="0">
                <a:solidFill>
                  <a:schemeClr val="bg1">
                    <a:lumMod val="50000"/>
                  </a:schemeClr>
                </a:solidFill>
              </a:rPr>
              <a:t>Canfield Business Interiors – 4 1/2 years (Haworth Dealer)</a:t>
            </a:r>
          </a:p>
          <a:p>
            <a:pPr algn="l"/>
            <a:r>
              <a:rPr lang="sv-SE" sz="1800" dirty="0" smtClean="0">
                <a:solidFill>
                  <a:schemeClr val="bg1">
                    <a:lumMod val="50000"/>
                  </a:schemeClr>
                </a:solidFill>
              </a:rPr>
              <a:t>Located in Sioux Falls, SD</a:t>
            </a:r>
          </a:p>
          <a:p>
            <a:pPr algn="l"/>
            <a:r>
              <a:rPr lang="sv-SE" sz="1800" dirty="0" smtClean="0">
                <a:solidFill>
                  <a:schemeClr val="bg1">
                    <a:lumMod val="50000"/>
                  </a:schemeClr>
                </a:solidFill>
              </a:rPr>
              <a:t>Bachelor </a:t>
            </a:r>
            <a:r>
              <a:rPr lang="sv-SE" sz="1800" dirty="0" smtClean="0">
                <a:solidFill>
                  <a:schemeClr val="bg1">
                    <a:lumMod val="50000"/>
                  </a:schemeClr>
                </a:solidFill>
              </a:rPr>
              <a:t>of Science in Design – </a:t>
            </a:r>
            <a:r>
              <a:rPr lang="sv-SE" sz="1800" dirty="0" smtClean="0">
                <a:solidFill>
                  <a:schemeClr val="bg1">
                    <a:lumMod val="50000"/>
                  </a:schemeClr>
                </a:solidFill>
              </a:rPr>
              <a:t>2003/Master </a:t>
            </a:r>
            <a:r>
              <a:rPr lang="sv-SE" sz="1800" dirty="0" smtClean="0">
                <a:solidFill>
                  <a:schemeClr val="bg1">
                    <a:lumMod val="50000"/>
                  </a:schemeClr>
                </a:solidFill>
              </a:rPr>
              <a:t>of Science in Architecture (Specialization in Interior Design </a:t>
            </a:r>
            <a:r>
              <a:rPr lang="sv-SE" sz="1800" dirty="0">
                <a:solidFill>
                  <a:schemeClr val="bg1">
                    <a:lumMod val="50000"/>
                  </a:schemeClr>
                </a:solidFill>
              </a:rPr>
              <a:t>– 2008 </a:t>
            </a:r>
            <a:r>
              <a:rPr lang="sv-SE" sz="1800" dirty="0" smtClean="0">
                <a:solidFill>
                  <a:schemeClr val="bg1">
                    <a:lumMod val="50000"/>
                  </a:schemeClr>
                </a:solidFill>
              </a:rPr>
              <a:t>(University </a:t>
            </a:r>
            <a:r>
              <a:rPr lang="sv-SE" sz="1800" dirty="0">
                <a:solidFill>
                  <a:schemeClr val="bg1">
                    <a:lumMod val="50000"/>
                  </a:schemeClr>
                </a:solidFill>
              </a:rPr>
              <a:t>of </a:t>
            </a:r>
            <a:r>
              <a:rPr lang="sv-SE" sz="1800" dirty="0" smtClean="0">
                <a:solidFill>
                  <a:schemeClr val="bg1">
                    <a:lumMod val="50000"/>
                  </a:schemeClr>
                </a:solidFill>
              </a:rPr>
              <a:t>Nebraska-Lincoln)</a:t>
            </a:r>
            <a:endParaRPr lang="sv-SE" sz="1800" dirty="0" smtClean="0">
              <a:solidFill>
                <a:schemeClr val="bg1">
                  <a:lumMod val="50000"/>
                </a:schemeClr>
              </a:solidFill>
            </a:endParaRPr>
          </a:p>
          <a:p>
            <a:pPr algn="l"/>
            <a:r>
              <a:rPr lang="sv-SE" sz="1800" dirty="0" smtClean="0">
                <a:solidFill>
                  <a:schemeClr val="bg1">
                    <a:lumMod val="50000"/>
                  </a:schemeClr>
                </a:solidFill>
              </a:rPr>
              <a:t>Using CET for 4 years</a:t>
            </a:r>
          </a:p>
          <a:p>
            <a:pPr algn="l"/>
            <a:r>
              <a:rPr lang="sv-SE" sz="1800" dirty="0" smtClean="0">
                <a:solidFill>
                  <a:schemeClr val="bg1">
                    <a:lumMod val="50000"/>
                  </a:schemeClr>
                </a:solidFill>
              </a:rPr>
              <a:t>Recently appointed a CIDA (Council for Interior Design Accreditation) Site Visitor </a:t>
            </a:r>
            <a:endParaRPr lang="sv-SE" sz="1800" dirty="0">
              <a:solidFill>
                <a:schemeClr val="bg1">
                  <a:lumMod val="50000"/>
                </a:schemeClr>
              </a:solidFill>
            </a:endParaRPr>
          </a:p>
        </p:txBody>
      </p:sp>
      <p:pic>
        <p:nvPicPr>
          <p:cNvPr id="7" name="Bildobjekt 9" descr="Arrow13.png"/>
          <p:cNvPicPr>
            <a:picLocks noChangeAspect="1"/>
          </p:cNvPicPr>
          <p:nvPr/>
        </p:nvPicPr>
        <p:blipFill>
          <a:blip r:embed="rId2"/>
          <a:stretch>
            <a:fillRect/>
          </a:stretch>
        </p:blipFill>
        <p:spPr>
          <a:xfrm rot="-6480000">
            <a:off x="288460" y="3753564"/>
            <a:ext cx="451778" cy="710195"/>
          </a:xfrm>
          <a:prstGeom prst="rect">
            <a:avLst/>
          </a:prstGeom>
        </p:spPr>
      </p:pic>
      <p:pic>
        <p:nvPicPr>
          <p:cNvPr id="8" name="Bildobjekt 9" descr="Arrow13.png"/>
          <p:cNvPicPr>
            <a:picLocks noChangeAspect="1"/>
          </p:cNvPicPr>
          <p:nvPr/>
        </p:nvPicPr>
        <p:blipFill>
          <a:blip r:embed="rId2"/>
          <a:stretch>
            <a:fillRect/>
          </a:stretch>
        </p:blipFill>
        <p:spPr>
          <a:xfrm rot="-6480000">
            <a:off x="288459" y="4071275"/>
            <a:ext cx="451778" cy="710195"/>
          </a:xfrm>
          <a:prstGeom prst="rect">
            <a:avLst/>
          </a:prstGeom>
        </p:spPr>
      </p:pic>
      <p:pic>
        <p:nvPicPr>
          <p:cNvPr id="9" name="Bildobjekt 9" descr="Arrow13.png"/>
          <p:cNvPicPr>
            <a:picLocks noChangeAspect="1"/>
          </p:cNvPicPr>
          <p:nvPr/>
        </p:nvPicPr>
        <p:blipFill>
          <a:blip r:embed="rId2"/>
          <a:stretch>
            <a:fillRect/>
          </a:stretch>
        </p:blipFill>
        <p:spPr>
          <a:xfrm rot="-6480000">
            <a:off x="288461" y="4421662"/>
            <a:ext cx="451778" cy="710195"/>
          </a:xfrm>
          <a:prstGeom prst="rect">
            <a:avLst/>
          </a:prstGeom>
        </p:spPr>
      </p:pic>
      <p:pic>
        <p:nvPicPr>
          <p:cNvPr id="10" name="Bildobjekt 9" descr="Arrow13.png"/>
          <p:cNvPicPr>
            <a:picLocks noChangeAspect="1"/>
          </p:cNvPicPr>
          <p:nvPr/>
        </p:nvPicPr>
        <p:blipFill>
          <a:blip r:embed="rId2"/>
          <a:stretch>
            <a:fillRect/>
          </a:stretch>
        </p:blipFill>
        <p:spPr>
          <a:xfrm rot="-6480000">
            <a:off x="288462" y="4989085"/>
            <a:ext cx="451778" cy="710195"/>
          </a:xfrm>
          <a:prstGeom prst="rect">
            <a:avLst/>
          </a:prstGeom>
        </p:spPr>
      </p:pic>
      <p:pic>
        <p:nvPicPr>
          <p:cNvPr id="11" name="Bildobjekt 9" descr="Arrow13.png"/>
          <p:cNvPicPr>
            <a:picLocks noChangeAspect="1"/>
          </p:cNvPicPr>
          <p:nvPr/>
        </p:nvPicPr>
        <p:blipFill>
          <a:blip r:embed="rId2"/>
          <a:stretch>
            <a:fillRect/>
          </a:stretch>
        </p:blipFill>
        <p:spPr>
          <a:xfrm rot="-6480000">
            <a:off x="288463" y="5333356"/>
            <a:ext cx="451778" cy="710195"/>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3249"/>
          <a:stretch/>
        </p:blipFill>
        <p:spPr>
          <a:xfrm>
            <a:off x="2371724" y="0"/>
            <a:ext cx="6772275" cy="3931920"/>
          </a:xfrm>
          <a:prstGeom prst="rect">
            <a:avLst/>
          </a:prstGeom>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1800225" y="209550"/>
            <a:ext cx="6848475" cy="1762125"/>
          </a:xfrm>
          <a:prstGeom prst="wedgeEllipseCallout">
            <a:avLst>
              <a:gd name="adj1" fmla="val -35854"/>
              <a:gd name="adj2" fmla="val 71689"/>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ubrik 1"/>
          <p:cNvSpPr>
            <a:spLocks noGrp="1"/>
          </p:cNvSpPr>
          <p:nvPr>
            <p:ph type="ctrTitle"/>
          </p:nvPr>
        </p:nvSpPr>
        <p:spPr>
          <a:xfrm>
            <a:off x="2543175" y="501650"/>
            <a:ext cx="5562600" cy="1470025"/>
          </a:xfrm>
        </p:spPr>
        <p:txBody>
          <a:bodyPr/>
          <a:lstStyle/>
          <a:p>
            <a:pPr algn="ctr"/>
            <a:r>
              <a:rPr lang="sv-SE" dirty="0" smtClean="0">
                <a:solidFill>
                  <a:schemeClr val="accent1"/>
                </a:solidFill>
              </a:rPr>
              <a:t>Design Development Meetings</a:t>
            </a:r>
            <a:endParaRPr lang="sv-SE" dirty="0">
              <a:solidFill>
                <a:schemeClr val="accent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8" descr="Arrow22.png"/>
          <p:cNvPicPr>
            <a:picLocks noChangeAspect="1"/>
          </p:cNvPicPr>
          <p:nvPr/>
        </p:nvPicPr>
        <p:blipFill>
          <a:blip r:embed="rId3"/>
          <a:stretch>
            <a:fillRect/>
          </a:stretch>
        </p:blipFill>
        <p:spPr>
          <a:xfrm>
            <a:off x="1355725" y="4127"/>
            <a:ext cx="635000" cy="524510"/>
          </a:xfrm>
          <a:prstGeom prst="rect">
            <a:avLst/>
          </a:prstGeom>
        </p:spPr>
      </p:pic>
      <p:pic>
        <p:nvPicPr>
          <p:cNvPr id="12" name="Platshållare för innehåll 7" descr="Arrow7.png"/>
          <p:cNvPicPr>
            <a:picLocks noGrp="1" noChangeAspect="1"/>
          </p:cNvPicPr>
          <p:nvPr>
            <p:ph idx="1"/>
          </p:nvPr>
        </p:nvPicPr>
        <p:blipFill>
          <a:blip r:embed="rId4"/>
          <a:srcRect l="-6004" r="-6004"/>
          <a:stretch>
            <a:fillRect/>
          </a:stretch>
        </p:blipFill>
        <p:spPr>
          <a:xfrm flipH="1">
            <a:off x="2868995" y="1215627"/>
            <a:ext cx="1251328" cy="688181"/>
          </a:xfrm>
        </p:spPr>
      </p:pic>
      <p:pic>
        <p:nvPicPr>
          <p:cNvPr id="7"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4202" y="533400"/>
            <a:ext cx="4597398" cy="2586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3314700"/>
            <a:ext cx="4572000" cy="2571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225" y="481012"/>
            <a:ext cx="2324100"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1450" y="4167187"/>
            <a:ext cx="4114800" cy="2031325"/>
          </a:xfrm>
          <a:prstGeom prst="rect">
            <a:avLst/>
          </a:prstGeom>
          <a:noFill/>
        </p:spPr>
        <p:txBody>
          <a:bodyPr wrap="square" rtlCol="0">
            <a:spAutoFit/>
          </a:bodyPr>
          <a:lstStyle/>
          <a:p>
            <a:pPr marL="285750" indent="-285750">
              <a:buFont typeface="Courier New" pitchFamily="49" charset="0"/>
              <a:buChar char="o"/>
            </a:pPr>
            <a:r>
              <a:rPr lang="en-US" sz="1400" dirty="0">
                <a:solidFill>
                  <a:schemeClr val="bg1">
                    <a:lumMod val="50000"/>
                  </a:schemeClr>
                </a:solidFill>
              </a:rPr>
              <a:t>Open a new drawing, Create the proposed workstation typical</a:t>
            </a:r>
          </a:p>
          <a:p>
            <a:pPr marL="285750" indent="-285750">
              <a:buFont typeface="Courier New" pitchFamily="49" charset="0"/>
              <a:buChar char="o"/>
            </a:pPr>
            <a:r>
              <a:rPr lang="en-US" sz="1400" dirty="0">
                <a:solidFill>
                  <a:schemeClr val="bg1">
                    <a:lumMod val="50000"/>
                  </a:schemeClr>
                </a:solidFill>
              </a:rPr>
              <a:t>Then create alternatives</a:t>
            </a:r>
          </a:p>
          <a:p>
            <a:pPr marL="285750" indent="-285750">
              <a:buFont typeface="Courier New" pitchFamily="49" charset="0"/>
              <a:buChar char="o"/>
            </a:pPr>
            <a:r>
              <a:rPr lang="en-US" sz="1400" dirty="0">
                <a:solidFill>
                  <a:schemeClr val="bg1">
                    <a:lumMod val="50000"/>
                  </a:schemeClr>
                </a:solidFill>
              </a:rPr>
              <a:t>Render and save.</a:t>
            </a:r>
          </a:p>
          <a:p>
            <a:pPr marL="285750" indent="-285750">
              <a:buFont typeface="Courier New" pitchFamily="49" charset="0"/>
              <a:buChar char="o"/>
            </a:pPr>
            <a:r>
              <a:rPr lang="en-US" sz="1400" dirty="0">
                <a:solidFill>
                  <a:schemeClr val="bg1">
                    <a:lumMod val="50000"/>
                  </a:schemeClr>
                </a:solidFill>
              </a:rPr>
              <a:t>Send these to the client for initial review of workstation design details (or meet in person, whichever you prefer)</a:t>
            </a:r>
          </a:p>
          <a:p>
            <a:pPr marL="285750" indent="-285750">
              <a:buFont typeface="Courier New" pitchFamily="49" charset="0"/>
              <a:buChar char="o"/>
            </a:pPr>
            <a:r>
              <a:rPr lang="en-US" sz="1400" dirty="0">
                <a:solidFill>
                  <a:schemeClr val="bg1">
                    <a:lumMod val="50000"/>
                  </a:schemeClr>
                </a:solidFill>
              </a:rPr>
              <a:t>Get approval and move on to overall plan</a:t>
            </a:r>
          </a:p>
          <a:p>
            <a:pPr marL="285750" indent="-285750">
              <a:buFont typeface="Courier New" pitchFamily="49" charset="0"/>
              <a:buChar char="o"/>
            </a:pPr>
            <a:endParaRPr lang="en-US" sz="1400" dirty="0"/>
          </a:p>
        </p:txBody>
      </p:sp>
    </p:spTree>
    <p:extLst>
      <p:ext uri="{BB962C8B-B14F-4D97-AF65-F5344CB8AC3E}">
        <p14:creationId xmlns:p14="http://schemas.microsoft.com/office/powerpoint/2010/main" val="19260383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062" y="457200"/>
            <a:ext cx="1980488" cy="563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75" y="1619250"/>
            <a:ext cx="3306402" cy="4403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10325" y="1619250"/>
            <a:ext cx="2486025" cy="2585323"/>
          </a:xfrm>
          <a:prstGeom prst="rect">
            <a:avLst/>
          </a:prstGeom>
          <a:noFill/>
        </p:spPr>
        <p:txBody>
          <a:bodyPr wrap="square" rtlCol="0">
            <a:spAutoFit/>
          </a:bodyPr>
          <a:lstStyle/>
          <a:p>
            <a:pPr marL="285750" indent="-285750">
              <a:buFont typeface="Courier New" pitchFamily="49" charset="0"/>
              <a:buChar char="o"/>
            </a:pPr>
            <a:r>
              <a:rPr lang="en-US" dirty="0">
                <a:solidFill>
                  <a:schemeClr val="bg1">
                    <a:lumMod val="50000"/>
                  </a:schemeClr>
                </a:solidFill>
              </a:rPr>
              <a:t>Bring in CAD Background</a:t>
            </a:r>
          </a:p>
          <a:p>
            <a:pPr marL="285750" indent="-285750">
              <a:buFont typeface="Courier New" pitchFamily="49" charset="0"/>
              <a:buChar char="o"/>
            </a:pPr>
            <a:r>
              <a:rPr lang="en-US" dirty="0">
                <a:solidFill>
                  <a:schemeClr val="bg1">
                    <a:lumMod val="50000"/>
                  </a:schemeClr>
                </a:solidFill>
              </a:rPr>
              <a:t>Have designer draw all workstations and necessary layouts prior to meeting with the client.</a:t>
            </a:r>
          </a:p>
          <a:p>
            <a:pPr marL="285750" indent="-285750">
              <a:buFont typeface="Courier New" pitchFamily="49" charset="0"/>
              <a:buChar char="o"/>
            </a:pPr>
            <a:endParaRPr lang="en-US" dirty="0">
              <a:solidFill>
                <a:schemeClr val="bg1">
                  <a:lumMod val="50000"/>
                </a:schemeClr>
              </a:solidFill>
            </a:endParaRPr>
          </a:p>
        </p:txBody>
      </p:sp>
      <p:pic>
        <p:nvPicPr>
          <p:cNvPr id="9" name="Platshållare för innehåll 7" descr="Arrow7.png"/>
          <p:cNvPicPr>
            <a:picLocks noGrp="1" noChangeAspect="1"/>
          </p:cNvPicPr>
          <p:nvPr>
            <p:ph idx="1"/>
          </p:nvPr>
        </p:nvPicPr>
        <p:blipFill rotWithShape="1">
          <a:blip r:embed="rId5"/>
          <a:srcRect l="-19297" t="9378" r="7289" b="24186"/>
          <a:stretch/>
        </p:blipFill>
        <p:spPr>
          <a:xfrm flipH="1">
            <a:off x="2569845" y="1051560"/>
            <a:ext cx="1251328" cy="457200"/>
          </a:xfrm>
        </p:spPr>
      </p:pic>
      <p:pic>
        <p:nvPicPr>
          <p:cNvPr id="10" name="Platshållare för innehåll 7" descr="Arrow7.png"/>
          <p:cNvPicPr>
            <a:picLocks noChangeAspect="1"/>
          </p:cNvPicPr>
          <p:nvPr/>
        </p:nvPicPr>
        <p:blipFill rotWithShape="1">
          <a:blip r:embed="rId5"/>
          <a:srcRect l="-19297" t="9378" r="7289" b="24186"/>
          <a:stretch/>
        </p:blipFill>
        <p:spPr>
          <a:xfrm flipH="1">
            <a:off x="1129922" y="1684020"/>
            <a:ext cx="1251328" cy="457200"/>
          </a:xfrm>
          <a:prstGeom prst="rect">
            <a:avLst/>
          </a:prstGeom>
        </p:spPr>
      </p:pic>
      <p:pic>
        <p:nvPicPr>
          <p:cNvPr id="11" name="Platshållare för innehåll 7" descr="Arrow7.png"/>
          <p:cNvPicPr>
            <a:picLocks noChangeAspect="1"/>
          </p:cNvPicPr>
          <p:nvPr/>
        </p:nvPicPr>
        <p:blipFill rotWithShape="1">
          <a:blip r:embed="rId5"/>
          <a:srcRect l="-19297" t="9378" r="7289" b="24186"/>
          <a:stretch/>
        </p:blipFill>
        <p:spPr>
          <a:xfrm rot="16200000" flipH="1">
            <a:off x="3775371" y="1058356"/>
            <a:ext cx="1251328" cy="457200"/>
          </a:xfrm>
          <a:prstGeom prst="rect">
            <a:avLst/>
          </a:prstGeom>
        </p:spPr>
      </p:pic>
    </p:spTree>
    <p:extLst>
      <p:ext uri="{BB962C8B-B14F-4D97-AF65-F5344CB8AC3E}">
        <p14:creationId xmlns:p14="http://schemas.microsoft.com/office/powerpoint/2010/main" val="6603076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501" y="609600"/>
            <a:ext cx="4419600" cy="549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latshållare för innehåll 7" descr="Arrow7.png"/>
          <p:cNvPicPr>
            <a:picLocks noGrp="1" noChangeAspect="1"/>
          </p:cNvPicPr>
          <p:nvPr>
            <p:ph idx="1"/>
          </p:nvPr>
        </p:nvPicPr>
        <p:blipFill rotWithShape="1">
          <a:blip r:embed="rId4"/>
          <a:srcRect l="-19297" t="9378" r="7289" b="24186"/>
          <a:stretch/>
        </p:blipFill>
        <p:spPr>
          <a:xfrm flipH="1">
            <a:off x="4331970" y="5328285"/>
            <a:ext cx="1251328" cy="457200"/>
          </a:xfrm>
        </p:spPr>
      </p:pic>
      <p:sp>
        <p:nvSpPr>
          <p:cNvPr id="2" name="TextBox 1"/>
          <p:cNvSpPr txBox="1"/>
          <p:nvPr/>
        </p:nvSpPr>
        <p:spPr>
          <a:xfrm>
            <a:off x="5343524" y="228600"/>
            <a:ext cx="3476625" cy="4801314"/>
          </a:xfrm>
          <a:prstGeom prst="rect">
            <a:avLst/>
          </a:prstGeom>
          <a:noFill/>
        </p:spPr>
        <p:txBody>
          <a:bodyPr wrap="square" rtlCol="0">
            <a:spAutoFit/>
          </a:bodyPr>
          <a:lstStyle/>
          <a:p>
            <a:pPr marL="285750" indent="-285750">
              <a:buFont typeface="Courier New" pitchFamily="49" charset="0"/>
              <a:buChar char="o"/>
            </a:pPr>
            <a:r>
              <a:rPr lang="en-US" dirty="0">
                <a:solidFill>
                  <a:schemeClr val="bg1">
                    <a:lumMod val="50000"/>
                  </a:schemeClr>
                </a:solidFill>
              </a:rPr>
              <a:t>Now Select each section individually, right click and select “Freeze”.  Or Press ctrl + E after selecting the section</a:t>
            </a:r>
          </a:p>
          <a:p>
            <a:pPr marL="285750" indent="-285750">
              <a:buFont typeface="Courier New" pitchFamily="49" charset="0"/>
              <a:buChar char="o"/>
            </a:pPr>
            <a:r>
              <a:rPr lang="en-US" dirty="0">
                <a:solidFill>
                  <a:schemeClr val="bg1">
                    <a:lumMod val="50000"/>
                  </a:schemeClr>
                </a:solidFill>
              </a:rPr>
              <a:t>You have to select each section separately or else it will not work correctly when you go back in with the client sitting with you.</a:t>
            </a:r>
          </a:p>
          <a:p>
            <a:pPr marL="285750" indent="-285750">
              <a:buFont typeface="Courier New" pitchFamily="49" charset="0"/>
              <a:buChar char="o"/>
            </a:pPr>
            <a:r>
              <a:rPr lang="en-US" dirty="0">
                <a:solidFill>
                  <a:schemeClr val="bg1">
                    <a:lumMod val="50000"/>
                  </a:schemeClr>
                </a:solidFill>
              </a:rPr>
              <a:t>Once you are finished, everything will be grey and flat.</a:t>
            </a:r>
          </a:p>
          <a:p>
            <a:pPr marL="285750" indent="-285750">
              <a:buFont typeface="Courier New" pitchFamily="49" charset="0"/>
              <a:buChar char="o"/>
            </a:pPr>
            <a:r>
              <a:rPr lang="en-US" dirty="0">
                <a:solidFill>
                  <a:schemeClr val="bg1">
                    <a:lumMod val="50000"/>
                  </a:schemeClr>
                </a:solidFill>
              </a:rPr>
              <a:t>Save the drawing to your Laptop desktop and the </a:t>
            </a:r>
            <a:r>
              <a:rPr lang="en-US" dirty="0" smtClean="0">
                <a:solidFill>
                  <a:schemeClr val="bg1">
                    <a:lumMod val="50000"/>
                  </a:schemeClr>
                </a:solidFill>
              </a:rPr>
              <a:t>server</a:t>
            </a:r>
          </a:p>
          <a:p>
            <a:pPr marL="285750" indent="-285750">
              <a:buFont typeface="Courier New" pitchFamily="49" charset="0"/>
              <a:buChar char="o"/>
            </a:pPr>
            <a:endParaRPr lang="en-US" dirty="0" smtClean="0">
              <a:solidFill>
                <a:schemeClr val="bg1">
                  <a:lumMod val="50000"/>
                </a:schemeClr>
              </a:solidFill>
            </a:endParaRPr>
          </a:p>
          <a:p>
            <a:pPr marL="285750" indent="-285750">
              <a:buFont typeface="Courier New" pitchFamily="49" charset="0"/>
              <a:buChar char="o"/>
            </a:pPr>
            <a:endParaRPr lang="en-US" dirty="0">
              <a:solidFill>
                <a:schemeClr val="bg1">
                  <a:lumMod val="50000"/>
                </a:schemeClr>
              </a:solidFill>
            </a:endParaRPr>
          </a:p>
        </p:txBody>
      </p:sp>
    </p:spTree>
    <p:extLst>
      <p:ext uri="{BB962C8B-B14F-4D97-AF65-F5344CB8AC3E}">
        <p14:creationId xmlns:p14="http://schemas.microsoft.com/office/powerpoint/2010/main" val="22028656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3600" y="85725"/>
            <a:ext cx="41656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33350"/>
            <a:ext cx="4102100"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3209925"/>
            <a:ext cx="4136136" cy="310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73600" y="3162407"/>
            <a:ext cx="4165600" cy="3416320"/>
          </a:xfrm>
          <a:prstGeom prst="rect">
            <a:avLst/>
          </a:prstGeom>
          <a:noFill/>
        </p:spPr>
        <p:txBody>
          <a:bodyPr wrap="square" rtlCol="0">
            <a:spAutoFit/>
          </a:bodyPr>
          <a:lstStyle/>
          <a:p>
            <a:pPr marL="285750" indent="-285750">
              <a:buFont typeface="Courier New" pitchFamily="49" charset="0"/>
              <a:buChar char="o"/>
            </a:pPr>
            <a:r>
              <a:rPr lang="en-US" dirty="0">
                <a:solidFill>
                  <a:schemeClr val="bg1">
                    <a:lumMod val="50000"/>
                  </a:schemeClr>
                </a:solidFill>
              </a:rPr>
              <a:t>Open a new drawing and create an individual typical workstation in detail.</a:t>
            </a:r>
          </a:p>
          <a:p>
            <a:pPr marL="285750" indent="-285750">
              <a:buFont typeface="Courier New" pitchFamily="49" charset="0"/>
              <a:buChar char="o"/>
            </a:pPr>
            <a:r>
              <a:rPr lang="en-US" dirty="0">
                <a:solidFill>
                  <a:schemeClr val="bg1">
                    <a:lumMod val="50000"/>
                  </a:schemeClr>
                </a:solidFill>
              </a:rPr>
              <a:t>Apply different color pallets, save for </a:t>
            </a:r>
            <a:r>
              <a:rPr lang="en-US" dirty="0" smtClean="0">
                <a:solidFill>
                  <a:schemeClr val="bg1">
                    <a:lumMod val="50000"/>
                  </a:schemeClr>
                </a:solidFill>
              </a:rPr>
              <a:t>presentation</a:t>
            </a:r>
          </a:p>
          <a:p>
            <a:pPr marL="285750" indent="-285750">
              <a:buFont typeface="Courier New" pitchFamily="49" charset="0"/>
              <a:buChar char="o"/>
            </a:pPr>
            <a:r>
              <a:rPr lang="en-US" dirty="0" smtClean="0">
                <a:solidFill>
                  <a:schemeClr val="bg1">
                    <a:lumMod val="50000"/>
                  </a:schemeClr>
                </a:solidFill>
              </a:rPr>
              <a:t>Ability to </a:t>
            </a:r>
            <a:r>
              <a:rPr lang="en-US" dirty="0">
                <a:solidFill>
                  <a:schemeClr val="bg1">
                    <a:lumMod val="50000"/>
                  </a:schemeClr>
                </a:solidFill>
              </a:rPr>
              <a:t>make quick material changes, thus enabling her to effectively show a client what their decisions look like </a:t>
            </a:r>
            <a:r>
              <a:rPr lang="en-US" dirty="0" smtClean="0">
                <a:solidFill>
                  <a:schemeClr val="bg1">
                    <a:lumMod val="50000"/>
                  </a:schemeClr>
                </a:solidFill>
              </a:rPr>
              <a:t>immediately</a:t>
            </a:r>
          </a:p>
          <a:p>
            <a:pPr marL="285750" indent="-285750">
              <a:buFont typeface="Courier New" pitchFamily="49" charset="0"/>
              <a:buChar char="o"/>
            </a:pPr>
            <a:r>
              <a:rPr lang="en-US" dirty="0" smtClean="0">
                <a:solidFill>
                  <a:schemeClr val="bg1">
                    <a:lumMod val="50000"/>
                  </a:schemeClr>
                </a:solidFill>
              </a:rPr>
              <a:t>Allows the </a:t>
            </a:r>
            <a:r>
              <a:rPr lang="en-US" dirty="0">
                <a:solidFill>
                  <a:schemeClr val="bg1">
                    <a:lumMod val="50000"/>
                  </a:schemeClr>
                </a:solidFill>
              </a:rPr>
              <a:t>client to feel confident in the selections they </a:t>
            </a:r>
            <a:r>
              <a:rPr lang="en-US" dirty="0" smtClean="0">
                <a:solidFill>
                  <a:schemeClr val="bg1">
                    <a:lumMod val="50000"/>
                  </a:schemeClr>
                </a:solidFill>
              </a:rPr>
              <a:t>were making</a:t>
            </a:r>
            <a:endParaRPr lang="en-US" dirty="0">
              <a:solidFill>
                <a:schemeClr val="bg1">
                  <a:lumMod val="50000"/>
                </a:schemeClr>
              </a:solidFill>
            </a:endParaRPr>
          </a:p>
          <a:p>
            <a:pPr marL="285750" indent="-285750">
              <a:buFont typeface="Courier New" pitchFamily="49" charset="0"/>
              <a:buChar char="o"/>
            </a:pPr>
            <a:endParaRPr lang="en-US" dirty="0">
              <a:solidFill>
                <a:schemeClr val="bg1">
                  <a:lumMod val="50000"/>
                </a:schemeClr>
              </a:solidFill>
            </a:endParaRPr>
          </a:p>
        </p:txBody>
      </p:sp>
    </p:spTree>
    <p:extLst>
      <p:ext uri="{BB962C8B-B14F-4D97-AF65-F5344CB8AC3E}">
        <p14:creationId xmlns:p14="http://schemas.microsoft.com/office/powerpoint/2010/main" val="2906834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533400"/>
            <a:ext cx="472022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667375" y="775543"/>
            <a:ext cx="3124200" cy="4801314"/>
          </a:xfrm>
          <a:prstGeom prst="rect">
            <a:avLst/>
          </a:prstGeom>
          <a:noFill/>
        </p:spPr>
        <p:txBody>
          <a:bodyPr wrap="square" rtlCol="0">
            <a:spAutoFit/>
          </a:bodyPr>
          <a:lstStyle/>
          <a:p>
            <a:pPr marL="285750" indent="-285750">
              <a:buFont typeface="Courier New" pitchFamily="49" charset="0"/>
              <a:buChar char="o"/>
            </a:pPr>
            <a:r>
              <a:rPr lang="en-US" dirty="0">
                <a:solidFill>
                  <a:schemeClr val="bg1">
                    <a:lumMod val="50000"/>
                  </a:schemeClr>
                </a:solidFill>
              </a:rPr>
              <a:t>Open the large drawing with all areas frozen.</a:t>
            </a:r>
          </a:p>
          <a:p>
            <a:pPr marL="285750" indent="-285750">
              <a:buFont typeface="Courier New" pitchFamily="49" charset="0"/>
              <a:buChar char="o"/>
            </a:pPr>
            <a:r>
              <a:rPr lang="en-US" dirty="0">
                <a:solidFill>
                  <a:schemeClr val="bg1">
                    <a:lumMod val="50000"/>
                  </a:schemeClr>
                </a:solidFill>
              </a:rPr>
              <a:t>Select 1 department and Unfreeze</a:t>
            </a:r>
            <a:r>
              <a:rPr lang="en-US" dirty="0" smtClean="0">
                <a:solidFill>
                  <a:schemeClr val="bg1">
                    <a:lumMod val="50000"/>
                  </a:schemeClr>
                </a:solidFill>
              </a:rPr>
              <a:t>.</a:t>
            </a:r>
          </a:p>
          <a:p>
            <a:pPr marL="285750" indent="-285750">
              <a:buFont typeface="Courier New" pitchFamily="49" charset="0"/>
              <a:buChar char="o"/>
            </a:pPr>
            <a:r>
              <a:rPr lang="en-US" dirty="0" smtClean="0">
                <a:solidFill>
                  <a:schemeClr val="bg1">
                    <a:lumMod val="50000"/>
                  </a:schemeClr>
                </a:solidFill>
              </a:rPr>
              <a:t>Freeze tool allows </a:t>
            </a:r>
            <a:r>
              <a:rPr lang="en-US" dirty="0">
                <a:solidFill>
                  <a:schemeClr val="bg1">
                    <a:lumMod val="50000"/>
                  </a:schemeClr>
                </a:solidFill>
              </a:rPr>
              <a:t>the designer to isolate the various departments and make changes to that specific area without disrupting the entire plan.  </a:t>
            </a:r>
            <a:endParaRPr lang="en-US" dirty="0" smtClean="0">
              <a:solidFill>
                <a:schemeClr val="bg1">
                  <a:lumMod val="50000"/>
                </a:schemeClr>
              </a:solidFill>
            </a:endParaRPr>
          </a:p>
          <a:p>
            <a:pPr marL="285750" indent="-285750">
              <a:buFont typeface="Courier New" pitchFamily="49" charset="0"/>
              <a:buChar char="o"/>
            </a:pPr>
            <a:r>
              <a:rPr lang="en-US" dirty="0" smtClean="0">
                <a:solidFill>
                  <a:schemeClr val="bg1">
                    <a:lumMod val="50000"/>
                  </a:schemeClr>
                </a:solidFill>
              </a:rPr>
              <a:t>Each </a:t>
            </a:r>
            <a:r>
              <a:rPr lang="en-US" dirty="0">
                <a:solidFill>
                  <a:schemeClr val="bg1">
                    <a:lumMod val="50000"/>
                  </a:schemeClr>
                </a:solidFill>
              </a:rPr>
              <a:t>department </a:t>
            </a:r>
            <a:r>
              <a:rPr lang="en-US" dirty="0" smtClean="0">
                <a:solidFill>
                  <a:schemeClr val="bg1">
                    <a:lumMod val="50000"/>
                  </a:schemeClr>
                </a:solidFill>
              </a:rPr>
              <a:t>is able </a:t>
            </a:r>
            <a:r>
              <a:rPr lang="en-US" dirty="0">
                <a:solidFill>
                  <a:schemeClr val="bg1">
                    <a:lumMod val="50000"/>
                  </a:schemeClr>
                </a:solidFill>
              </a:rPr>
              <a:t>to focus on their workstations only, without being distracted by the other department layouts.</a:t>
            </a:r>
          </a:p>
          <a:p>
            <a:pPr marL="285750" indent="-285750">
              <a:buFont typeface="Courier New" pitchFamily="49" charset="0"/>
              <a:buChar char="o"/>
            </a:pPr>
            <a:endParaRPr lang="en-US" dirty="0">
              <a:solidFill>
                <a:schemeClr val="bg1">
                  <a:lumMod val="50000"/>
                </a:schemeClr>
              </a:solidFill>
            </a:endParaRPr>
          </a:p>
          <a:p>
            <a:pPr marL="285750" indent="-285750">
              <a:buFont typeface="Courier New" pitchFamily="49" charset="0"/>
              <a:buChar char="o"/>
            </a:pPr>
            <a:endParaRPr lang="en-US" dirty="0">
              <a:solidFill>
                <a:schemeClr val="bg1">
                  <a:lumMod val="50000"/>
                </a:schemeClr>
              </a:solidFill>
            </a:endParaRPr>
          </a:p>
        </p:txBody>
      </p:sp>
    </p:spTree>
    <p:extLst>
      <p:ext uri="{BB962C8B-B14F-4D97-AF65-F5344CB8AC3E}">
        <p14:creationId xmlns:p14="http://schemas.microsoft.com/office/powerpoint/2010/main" val="34023816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864" y="209550"/>
            <a:ext cx="7068711" cy="43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0974" y="4632009"/>
            <a:ext cx="8839199" cy="1815882"/>
          </a:xfrm>
          <a:prstGeom prst="rect">
            <a:avLst/>
          </a:prstGeom>
          <a:noFill/>
        </p:spPr>
        <p:txBody>
          <a:bodyPr wrap="square" rtlCol="0">
            <a:spAutoFit/>
          </a:bodyPr>
          <a:lstStyle/>
          <a:p>
            <a:pPr marL="285750" indent="-285750">
              <a:buFont typeface="Courier New" pitchFamily="49" charset="0"/>
              <a:buChar char="o"/>
            </a:pPr>
            <a:r>
              <a:rPr lang="en-US" sz="1600" dirty="0">
                <a:solidFill>
                  <a:schemeClr val="bg1">
                    <a:lumMod val="50000"/>
                  </a:schemeClr>
                </a:solidFill>
              </a:rPr>
              <a:t>Zoom in and work with the client.</a:t>
            </a:r>
          </a:p>
          <a:p>
            <a:pPr marL="285750" indent="-285750">
              <a:buFont typeface="Courier New" pitchFamily="49" charset="0"/>
              <a:buChar char="o"/>
            </a:pPr>
            <a:r>
              <a:rPr lang="en-US" sz="1600" dirty="0">
                <a:solidFill>
                  <a:schemeClr val="bg1">
                    <a:lumMod val="50000"/>
                  </a:schemeClr>
                </a:solidFill>
              </a:rPr>
              <a:t>Freeze and Unfreeze </a:t>
            </a:r>
            <a:endParaRPr lang="en-US" sz="1600" dirty="0" smtClean="0">
              <a:solidFill>
                <a:schemeClr val="bg1">
                  <a:lumMod val="50000"/>
                </a:schemeClr>
              </a:solidFill>
            </a:endParaRPr>
          </a:p>
          <a:p>
            <a:pPr marL="285750" indent="-285750">
              <a:buFont typeface="Courier New" pitchFamily="49" charset="0"/>
              <a:buChar char="o"/>
            </a:pPr>
            <a:r>
              <a:rPr lang="en-US" sz="1600" dirty="0" smtClean="0">
                <a:solidFill>
                  <a:schemeClr val="bg1">
                    <a:lumMod val="50000"/>
                  </a:schemeClr>
                </a:solidFill>
              </a:rPr>
              <a:t>Able to </a:t>
            </a:r>
            <a:r>
              <a:rPr lang="en-US" sz="1600" dirty="0">
                <a:solidFill>
                  <a:schemeClr val="bg1">
                    <a:lumMod val="50000"/>
                  </a:schemeClr>
                </a:solidFill>
              </a:rPr>
              <a:t>make any of the changes quickly, which allowed for an accelerated turn around </a:t>
            </a:r>
            <a:r>
              <a:rPr lang="en-US" sz="1600" dirty="0" smtClean="0">
                <a:solidFill>
                  <a:schemeClr val="bg1">
                    <a:lumMod val="50000"/>
                  </a:schemeClr>
                </a:solidFill>
              </a:rPr>
              <a:t>time</a:t>
            </a:r>
          </a:p>
          <a:p>
            <a:pPr marL="285750" indent="-285750">
              <a:buFont typeface="Courier New" pitchFamily="49" charset="0"/>
              <a:buChar char="o"/>
            </a:pPr>
            <a:r>
              <a:rPr lang="en-US" sz="1600" dirty="0" smtClean="0">
                <a:solidFill>
                  <a:schemeClr val="bg1">
                    <a:lumMod val="50000"/>
                  </a:schemeClr>
                </a:solidFill>
              </a:rPr>
              <a:t>Utilizing </a:t>
            </a:r>
            <a:r>
              <a:rPr lang="en-US" sz="1600" dirty="0">
                <a:solidFill>
                  <a:schemeClr val="bg1">
                    <a:lumMod val="50000"/>
                  </a:schemeClr>
                </a:solidFill>
              </a:rPr>
              <a:t>the split screen capability </a:t>
            </a:r>
            <a:r>
              <a:rPr lang="en-US" sz="1600" dirty="0" smtClean="0">
                <a:solidFill>
                  <a:schemeClr val="bg1">
                    <a:lumMod val="50000"/>
                  </a:schemeClr>
                </a:solidFill>
              </a:rPr>
              <a:t>the </a:t>
            </a:r>
            <a:r>
              <a:rPr lang="en-US" sz="1600" dirty="0">
                <a:solidFill>
                  <a:schemeClr val="bg1">
                    <a:lumMod val="50000"/>
                  </a:schemeClr>
                </a:solidFill>
              </a:rPr>
              <a:t>client </a:t>
            </a:r>
            <a:r>
              <a:rPr lang="en-US" sz="1600" dirty="0" smtClean="0">
                <a:solidFill>
                  <a:schemeClr val="bg1">
                    <a:lumMod val="50000"/>
                  </a:schemeClr>
                </a:solidFill>
              </a:rPr>
              <a:t>is able </a:t>
            </a:r>
            <a:r>
              <a:rPr lang="en-US" sz="1600" dirty="0">
                <a:solidFill>
                  <a:schemeClr val="bg1">
                    <a:lumMod val="50000"/>
                  </a:schemeClr>
                </a:solidFill>
              </a:rPr>
              <a:t>to watch their department evolve as the designer worked in the 2D </a:t>
            </a:r>
            <a:r>
              <a:rPr lang="en-US" sz="1600" dirty="0" smtClean="0">
                <a:solidFill>
                  <a:schemeClr val="bg1">
                    <a:lumMod val="50000"/>
                  </a:schemeClr>
                </a:solidFill>
              </a:rPr>
              <a:t>view</a:t>
            </a:r>
          </a:p>
          <a:p>
            <a:pPr marL="285750" indent="-285750">
              <a:buFont typeface="Courier New" pitchFamily="49" charset="0"/>
              <a:buChar char="o"/>
            </a:pPr>
            <a:r>
              <a:rPr lang="en-US" sz="1600" dirty="0" smtClean="0">
                <a:solidFill>
                  <a:schemeClr val="bg1">
                    <a:lumMod val="50000"/>
                  </a:schemeClr>
                </a:solidFill>
              </a:rPr>
              <a:t>Decisions are </a:t>
            </a:r>
            <a:r>
              <a:rPr lang="en-US" sz="1600" dirty="0">
                <a:solidFill>
                  <a:schemeClr val="bg1">
                    <a:lumMod val="50000"/>
                  </a:schemeClr>
                </a:solidFill>
              </a:rPr>
              <a:t>made more confidently, knowing they could see exactly what they were </a:t>
            </a:r>
            <a:r>
              <a:rPr lang="en-US" sz="1600" dirty="0" smtClean="0">
                <a:solidFill>
                  <a:schemeClr val="bg1">
                    <a:lumMod val="50000"/>
                  </a:schemeClr>
                </a:solidFill>
              </a:rPr>
              <a:t>getting</a:t>
            </a:r>
            <a:endParaRPr lang="en-US" sz="1600" dirty="0">
              <a:solidFill>
                <a:schemeClr val="bg1">
                  <a:lumMod val="50000"/>
                </a:schemeClr>
              </a:solidFill>
            </a:endParaRPr>
          </a:p>
          <a:p>
            <a:pPr marL="285750" indent="-285750">
              <a:buFont typeface="Courier New" pitchFamily="49" charset="0"/>
              <a:buChar char="o"/>
            </a:pPr>
            <a:endParaRPr lang="en-US" sz="1600" dirty="0">
              <a:solidFill>
                <a:schemeClr val="bg1">
                  <a:lumMod val="50000"/>
                </a:schemeClr>
              </a:solidFill>
            </a:endParaRPr>
          </a:p>
        </p:txBody>
      </p:sp>
    </p:spTree>
    <p:extLst>
      <p:ext uri="{BB962C8B-B14F-4D97-AF65-F5344CB8AC3E}">
        <p14:creationId xmlns:p14="http://schemas.microsoft.com/office/powerpoint/2010/main" val="10525494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1stpropertylawyers.co.uk/images/logos/thank-you-post-it-note.jpg?sfvrsn=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450" y="482600"/>
            <a:ext cx="4908550" cy="554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0264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Underrubrik 2"/>
          <p:cNvSpPr>
            <a:spLocks noGrp="1"/>
          </p:cNvSpPr>
          <p:nvPr>
            <p:ph type="subTitle" idx="1"/>
          </p:nvPr>
        </p:nvSpPr>
        <p:spPr>
          <a:xfrm>
            <a:off x="1819275" y="1119873"/>
            <a:ext cx="6143625" cy="4395102"/>
          </a:xfrm>
        </p:spPr>
        <p:txBody>
          <a:bodyPr/>
          <a:lstStyle/>
          <a:p>
            <a:pPr algn="l"/>
            <a:r>
              <a:rPr lang="sv-SE" sz="1800" dirty="0" smtClean="0">
                <a:solidFill>
                  <a:schemeClr val="bg1">
                    <a:lumMod val="50000"/>
                  </a:schemeClr>
                </a:solidFill>
              </a:rPr>
              <a:t>Designers are also the Sales People/Account Managers</a:t>
            </a:r>
          </a:p>
          <a:p>
            <a:pPr algn="l"/>
            <a:r>
              <a:rPr lang="sv-SE" sz="1800" dirty="0" smtClean="0">
                <a:solidFill>
                  <a:schemeClr val="bg1">
                    <a:lumMod val="50000"/>
                  </a:schemeClr>
                </a:solidFill>
              </a:rPr>
              <a:t>Creates </a:t>
            </a:r>
            <a:r>
              <a:rPr lang="sv-SE" sz="1800" dirty="0">
                <a:solidFill>
                  <a:schemeClr val="bg1">
                    <a:lumMod val="50000"/>
                  </a:schemeClr>
                </a:solidFill>
              </a:rPr>
              <a:t>less </a:t>
            </a:r>
            <a:r>
              <a:rPr lang="sv-SE" sz="1800" dirty="0" smtClean="0">
                <a:solidFill>
                  <a:schemeClr val="bg1">
                    <a:lumMod val="50000"/>
                  </a:schemeClr>
                </a:solidFill>
              </a:rPr>
              <a:t>revisions</a:t>
            </a:r>
          </a:p>
          <a:p>
            <a:pPr algn="l"/>
            <a:r>
              <a:rPr lang="sv-SE" sz="1800" dirty="0" smtClean="0">
                <a:solidFill>
                  <a:schemeClr val="bg1">
                    <a:lumMod val="50000"/>
                  </a:schemeClr>
                </a:solidFill>
              </a:rPr>
              <a:t>Designer </a:t>
            </a:r>
            <a:r>
              <a:rPr lang="sv-SE" sz="1800" dirty="0">
                <a:solidFill>
                  <a:schemeClr val="bg1">
                    <a:lumMod val="50000"/>
                  </a:schemeClr>
                </a:solidFill>
              </a:rPr>
              <a:t>goes to every meeting, never misses a </a:t>
            </a:r>
            <a:r>
              <a:rPr lang="sv-SE" sz="1800" dirty="0" smtClean="0">
                <a:solidFill>
                  <a:schemeClr val="bg1">
                    <a:lumMod val="50000"/>
                  </a:schemeClr>
                </a:solidFill>
              </a:rPr>
              <a:t>detail</a:t>
            </a:r>
          </a:p>
          <a:p>
            <a:pPr algn="l"/>
            <a:r>
              <a:rPr lang="sv-SE" sz="1800" dirty="0" smtClean="0">
                <a:solidFill>
                  <a:schemeClr val="bg1">
                    <a:lumMod val="50000"/>
                  </a:schemeClr>
                </a:solidFill>
              </a:rPr>
              <a:t>Client has one point of contact to ease confusion</a:t>
            </a:r>
          </a:p>
        </p:txBody>
      </p:sp>
      <p:pic>
        <p:nvPicPr>
          <p:cNvPr id="5" name="Bildobjekt 9" descr="Arrow13.png"/>
          <p:cNvPicPr>
            <a:picLocks noChangeAspect="1"/>
          </p:cNvPicPr>
          <p:nvPr/>
        </p:nvPicPr>
        <p:blipFill>
          <a:blip r:embed="rId2"/>
          <a:stretch>
            <a:fillRect/>
          </a:stretch>
        </p:blipFill>
        <p:spPr>
          <a:xfrm rot="-6480000">
            <a:off x="1317160" y="979647"/>
            <a:ext cx="451778" cy="710195"/>
          </a:xfrm>
          <a:prstGeom prst="rect">
            <a:avLst/>
          </a:prstGeom>
        </p:spPr>
      </p:pic>
      <p:pic>
        <p:nvPicPr>
          <p:cNvPr id="6" name="Bildobjekt 9" descr="Arrow13.png"/>
          <p:cNvPicPr>
            <a:picLocks noChangeAspect="1"/>
          </p:cNvPicPr>
          <p:nvPr/>
        </p:nvPicPr>
        <p:blipFill>
          <a:blip r:embed="rId2"/>
          <a:stretch>
            <a:fillRect/>
          </a:stretch>
        </p:blipFill>
        <p:spPr>
          <a:xfrm rot="-6480000">
            <a:off x="1317161" y="1335458"/>
            <a:ext cx="451778" cy="710195"/>
          </a:xfrm>
          <a:prstGeom prst="rect">
            <a:avLst/>
          </a:prstGeom>
        </p:spPr>
      </p:pic>
      <p:pic>
        <p:nvPicPr>
          <p:cNvPr id="7" name="Bildobjekt 9" descr="Arrow13.png"/>
          <p:cNvPicPr>
            <a:picLocks noChangeAspect="1"/>
          </p:cNvPicPr>
          <p:nvPr/>
        </p:nvPicPr>
        <p:blipFill>
          <a:blip r:embed="rId2"/>
          <a:stretch>
            <a:fillRect/>
          </a:stretch>
        </p:blipFill>
        <p:spPr>
          <a:xfrm rot="-6480000">
            <a:off x="1317159" y="1691983"/>
            <a:ext cx="451778" cy="710195"/>
          </a:xfrm>
          <a:prstGeom prst="rect">
            <a:avLst/>
          </a:prstGeom>
        </p:spPr>
      </p:pic>
      <p:pic>
        <p:nvPicPr>
          <p:cNvPr id="8" name="Bildobjekt 9" descr="Arrow13.png"/>
          <p:cNvPicPr>
            <a:picLocks noChangeAspect="1"/>
          </p:cNvPicPr>
          <p:nvPr/>
        </p:nvPicPr>
        <p:blipFill>
          <a:blip r:embed="rId2"/>
          <a:stretch>
            <a:fillRect/>
          </a:stretch>
        </p:blipFill>
        <p:spPr>
          <a:xfrm rot="-6480000">
            <a:off x="1317161" y="2016547"/>
            <a:ext cx="451778" cy="71019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369" y="3001009"/>
            <a:ext cx="4494631" cy="3356928"/>
          </a:xfrm>
          <a:prstGeom prst="rect">
            <a:avLst/>
          </a:prstGeom>
        </p:spPr>
      </p:pic>
    </p:spTree>
    <p:extLst>
      <p:ext uri="{BB962C8B-B14F-4D97-AF65-F5344CB8AC3E}">
        <p14:creationId xmlns:p14="http://schemas.microsoft.com/office/powerpoint/2010/main" val="3427249952"/>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derrubrik 4"/>
          <p:cNvSpPr>
            <a:spLocks noGrp="1"/>
          </p:cNvSpPr>
          <p:nvPr>
            <p:ph type="subTitle" idx="1"/>
          </p:nvPr>
        </p:nvSpPr>
        <p:spPr>
          <a:xfrm>
            <a:off x="3678767" y="2472423"/>
            <a:ext cx="3886200" cy="1621021"/>
          </a:xfrm>
        </p:spPr>
        <p:txBody>
          <a:bodyPr>
            <a:noAutofit/>
          </a:bodyPr>
          <a:lstStyle/>
          <a:p>
            <a:pPr algn="r"/>
            <a:r>
              <a:rPr lang="sv-SE" sz="2800" dirty="0" smtClean="0">
                <a:solidFill>
                  <a:schemeClr val="accent3"/>
                </a:solidFill>
              </a:rPr>
              <a:t>Corresponence with A&amp;D Firms</a:t>
            </a:r>
            <a:endParaRPr lang="sv-SE" sz="2800" dirty="0">
              <a:solidFill>
                <a:schemeClr val="accent3"/>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8" descr="Arrow22.png"/>
          <p:cNvPicPr>
            <a:picLocks noChangeAspect="1"/>
          </p:cNvPicPr>
          <p:nvPr/>
        </p:nvPicPr>
        <p:blipFill>
          <a:blip r:embed="rId2"/>
          <a:stretch>
            <a:fillRect/>
          </a:stretch>
        </p:blipFill>
        <p:spPr>
          <a:xfrm rot="12420000">
            <a:off x="171822" y="839326"/>
            <a:ext cx="567863" cy="469055"/>
          </a:xfrm>
          <a:prstGeom prst="rect">
            <a:avLst/>
          </a:prstGeom>
        </p:spPr>
      </p:pic>
      <p:sp>
        <p:nvSpPr>
          <p:cNvPr id="4" name="Underrubrik 2"/>
          <p:cNvSpPr>
            <a:spLocks noGrp="1"/>
          </p:cNvSpPr>
          <p:nvPr>
            <p:ph type="subTitle" idx="1"/>
          </p:nvPr>
        </p:nvSpPr>
        <p:spPr>
          <a:xfrm>
            <a:off x="685800" y="851544"/>
            <a:ext cx="3886200" cy="5067299"/>
          </a:xfrm>
        </p:spPr>
        <p:txBody>
          <a:bodyPr/>
          <a:lstStyle/>
          <a:p>
            <a:pPr algn="l"/>
            <a:r>
              <a:rPr lang="en-US" sz="1800" dirty="0"/>
              <a:t>Easy to </a:t>
            </a:r>
            <a:r>
              <a:rPr lang="en-US" sz="1800" dirty="0" smtClean="0"/>
              <a:t>give other designers and architects renderings </a:t>
            </a:r>
            <a:r>
              <a:rPr lang="en-US" sz="1800" dirty="0"/>
              <a:t>for their meetings. </a:t>
            </a:r>
            <a:endParaRPr lang="en-US" sz="1800" dirty="0" smtClean="0"/>
          </a:p>
          <a:p>
            <a:pPr algn="l"/>
            <a:r>
              <a:rPr lang="en-US" sz="1800" dirty="0" smtClean="0"/>
              <a:t>Can portray the designers intention quickly and give alternative ideas with out much effort</a:t>
            </a:r>
          </a:p>
        </p:txBody>
      </p:sp>
      <p:pic>
        <p:nvPicPr>
          <p:cNvPr id="7" name="Picture 1"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838" y="3385194"/>
            <a:ext cx="4344162" cy="244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4945" y="703246"/>
            <a:ext cx="4379055" cy="246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objekt 8" descr="Arrow22.png"/>
          <p:cNvPicPr>
            <a:picLocks noChangeAspect="1"/>
          </p:cNvPicPr>
          <p:nvPr/>
        </p:nvPicPr>
        <p:blipFill>
          <a:blip r:embed="rId2"/>
          <a:stretch>
            <a:fillRect/>
          </a:stretch>
        </p:blipFill>
        <p:spPr>
          <a:xfrm rot="12420000">
            <a:off x="171822" y="1699840"/>
            <a:ext cx="567863" cy="469055"/>
          </a:xfrm>
          <a:prstGeom prst="rect">
            <a:avLst/>
          </a:prstGeom>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8" descr="Arrow22.png"/>
          <p:cNvPicPr>
            <a:picLocks noChangeAspect="1"/>
          </p:cNvPicPr>
          <p:nvPr/>
        </p:nvPicPr>
        <p:blipFill>
          <a:blip r:embed="rId2"/>
          <a:stretch>
            <a:fillRect/>
          </a:stretch>
        </p:blipFill>
        <p:spPr>
          <a:xfrm rot="12420000">
            <a:off x="184618" y="1715623"/>
            <a:ext cx="567863" cy="469055"/>
          </a:xfrm>
          <a:prstGeom prst="rect">
            <a:avLst/>
          </a:prstGeom>
        </p:spPr>
      </p:pic>
      <p:pic>
        <p:nvPicPr>
          <p:cNvPr id="12" name="Bildobjekt 8" descr="Arrow22.png"/>
          <p:cNvPicPr>
            <a:picLocks noChangeAspect="1"/>
          </p:cNvPicPr>
          <p:nvPr/>
        </p:nvPicPr>
        <p:blipFill>
          <a:blip r:embed="rId2"/>
          <a:stretch>
            <a:fillRect/>
          </a:stretch>
        </p:blipFill>
        <p:spPr>
          <a:xfrm rot="12420000">
            <a:off x="184618" y="2847229"/>
            <a:ext cx="567863" cy="469055"/>
          </a:xfrm>
          <a:prstGeom prst="rect">
            <a:avLst/>
          </a:prstGeom>
        </p:spPr>
      </p:pic>
      <p:pic>
        <p:nvPicPr>
          <p:cNvPr id="6" name="Picture 3"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42" y="3539000"/>
            <a:ext cx="4400549" cy="247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8691" y="533400"/>
            <a:ext cx="4462909"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9245" y="3419624"/>
            <a:ext cx="4241800" cy="238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Underrubrik 2"/>
          <p:cNvSpPr txBox="1">
            <a:spLocks/>
          </p:cNvSpPr>
          <p:nvPr/>
        </p:nvSpPr>
        <p:spPr>
          <a:xfrm>
            <a:off x="685800" y="851544"/>
            <a:ext cx="3886200" cy="5067299"/>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2800" b="0" i="0" kern="1200">
                <a:solidFill>
                  <a:schemeClr val="tx1">
                    <a:tint val="75000"/>
                  </a:schemeClr>
                </a:solidFill>
                <a:latin typeface="+mn-lt"/>
                <a:ea typeface="+mn-ea"/>
                <a:cs typeface="Helvetica"/>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mn-lt"/>
                <a:ea typeface="+mn-ea"/>
                <a:cs typeface="Helvetica"/>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mn-lt"/>
                <a:ea typeface="+mn-ea"/>
                <a:cs typeface="Helvetica"/>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mn-lt"/>
                <a:ea typeface="+mn-ea"/>
                <a:cs typeface="Helvetica"/>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mn-lt"/>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800" dirty="0"/>
              <a:t>Q</a:t>
            </a:r>
            <a:r>
              <a:rPr lang="en-US" sz="1800" dirty="0" smtClean="0"/>
              <a:t>uickly </a:t>
            </a:r>
            <a:r>
              <a:rPr lang="en-US" sz="1800" dirty="0"/>
              <a:t>create options for workstation design by utilizing the “alternative” feature. </a:t>
            </a:r>
            <a:endParaRPr lang="en-US" sz="1800" dirty="0" smtClean="0"/>
          </a:p>
          <a:p>
            <a:pPr algn="l"/>
            <a:r>
              <a:rPr lang="en-US" sz="1800" dirty="0"/>
              <a:t>E</a:t>
            </a:r>
            <a:r>
              <a:rPr lang="en-US" sz="1800" dirty="0" smtClean="0"/>
              <a:t>ffectively </a:t>
            </a:r>
            <a:r>
              <a:rPr lang="en-US" sz="1800" dirty="0"/>
              <a:t>communicate in both 2D and 3D the options available to the </a:t>
            </a:r>
            <a:r>
              <a:rPr lang="en-US" sz="1800" dirty="0" smtClean="0"/>
              <a:t>A&amp;D with </a:t>
            </a:r>
            <a:r>
              <a:rPr lang="en-US" sz="1800" dirty="0"/>
              <a:t>out taking an intense amount of time to do </a:t>
            </a:r>
            <a:r>
              <a:rPr lang="en-US" sz="1800" dirty="0" smtClean="0"/>
              <a:t>so</a:t>
            </a:r>
            <a:endParaRPr lang="en-US" sz="1800" dirty="0"/>
          </a:p>
          <a:p>
            <a:pPr algn="l"/>
            <a:r>
              <a:rPr lang="en-US" sz="1800" dirty="0" smtClean="0"/>
              <a:t>Ultimately won the project because of her comfort level with me and my ability</a:t>
            </a:r>
            <a:endParaRPr lang="sv-SE" sz="1800" dirty="0">
              <a:solidFill>
                <a:srgbClr val="000000"/>
              </a:solidFill>
            </a:endParaRPr>
          </a:p>
        </p:txBody>
      </p:sp>
      <p:pic>
        <p:nvPicPr>
          <p:cNvPr id="10" name="Bildobjekt 8" descr="Arrow22.png"/>
          <p:cNvPicPr>
            <a:picLocks noChangeAspect="1"/>
          </p:cNvPicPr>
          <p:nvPr/>
        </p:nvPicPr>
        <p:blipFill>
          <a:blip r:embed="rId2"/>
          <a:stretch>
            <a:fillRect/>
          </a:stretch>
        </p:blipFill>
        <p:spPr>
          <a:xfrm rot="12420000">
            <a:off x="184619" y="810749"/>
            <a:ext cx="567863" cy="469055"/>
          </a:xfrm>
          <a:prstGeom prst="rect">
            <a:avLst/>
          </a:prstGeom>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derrubrik 6"/>
          <p:cNvSpPr>
            <a:spLocks noGrp="1"/>
          </p:cNvSpPr>
          <p:nvPr>
            <p:ph type="subTitle" idx="1"/>
          </p:nvPr>
        </p:nvSpPr>
        <p:spPr>
          <a:xfrm>
            <a:off x="457200" y="1738998"/>
            <a:ext cx="4114800" cy="1621021"/>
          </a:xfrm>
        </p:spPr>
        <p:txBody>
          <a:bodyPr>
            <a:normAutofit/>
          </a:bodyPr>
          <a:lstStyle/>
          <a:p>
            <a:pPr algn="r"/>
            <a:r>
              <a:rPr lang="sv-SE" dirty="0" smtClean="0">
                <a:solidFill>
                  <a:schemeClr val="accent5"/>
                </a:solidFill>
              </a:rPr>
              <a:t>Creating Budgets</a:t>
            </a:r>
          </a:p>
          <a:p>
            <a:endParaRPr lang="sv-SE" dirty="0">
              <a:solidFill>
                <a:schemeClr val="accent5"/>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9" descr="Arrow13.png"/>
          <p:cNvPicPr>
            <a:picLocks noChangeAspect="1"/>
          </p:cNvPicPr>
          <p:nvPr/>
        </p:nvPicPr>
        <p:blipFill>
          <a:blip r:embed="rId2"/>
          <a:stretch>
            <a:fillRect/>
          </a:stretch>
        </p:blipFill>
        <p:spPr>
          <a:xfrm rot="-6480000">
            <a:off x="1019833" y="400762"/>
            <a:ext cx="451778" cy="710195"/>
          </a:xfrm>
          <a:prstGeom prst="rect">
            <a:avLst/>
          </a:prstGeom>
        </p:spPr>
      </p:pic>
      <p:pic>
        <p:nvPicPr>
          <p:cNvPr id="10" name="Bildobjekt 9" descr="Arrow13.png"/>
          <p:cNvPicPr>
            <a:picLocks noChangeAspect="1"/>
          </p:cNvPicPr>
          <p:nvPr/>
        </p:nvPicPr>
        <p:blipFill>
          <a:blip r:embed="rId2"/>
          <a:stretch>
            <a:fillRect/>
          </a:stretch>
        </p:blipFill>
        <p:spPr>
          <a:xfrm rot="-6480000">
            <a:off x="793285" y="725325"/>
            <a:ext cx="451778" cy="710195"/>
          </a:xfrm>
          <a:prstGeom prst="rect">
            <a:avLst/>
          </a:prstGeom>
        </p:spPr>
      </p:pic>
      <p:pic>
        <p:nvPicPr>
          <p:cNvPr id="9" name="Bildobjekt 9" descr="Arrow13.png"/>
          <p:cNvPicPr>
            <a:picLocks noChangeAspect="1"/>
          </p:cNvPicPr>
          <p:nvPr/>
        </p:nvPicPr>
        <p:blipFill>
          <a:blip r:embed="rId2"/>
          <a:stretch>
            <a:fillRect/>
          </a:stretch>
        </p:blipFill>
        <p:spPr>
          <a:xfrm rot="-6480000">
            <a:off x="2581931" y="152398"/>
            <a:ext cx="451778" cy="710195"/>
          </a:xfrm>
          <a:prstGeom prst="rect">
            <a:avLst/>
          </a:prstGeom>
        </p:spPr>
      </p:pic>
      <p:sp>
        <p:nvSpPr>
          <p:cNvPr id="5" name="Title 4"/>
          <p:cNvSpPr>
            <a:spLocks noGrp="1"/>
          </p:cNvSpPr>
          <p:nvPr>
            <p:ph type="ctrTitle"/>
          </p:nvPr>
        </p:nvSpPr>
        <p:spPr>
          <a:xfrm>
            <a:off x="942974" y="290830"/>
            <a:ext cx="6753225" cy="1312177"/>
          </a:xfrm>
        </p:spPr>
        <p:txBody>
          <a:bodyPr/>
          <a:lstStyle/>
          <a:p>
            <a:pPr algn="ctr"/>
            <a:r>
              <a:rPr lang="en-US" sz="1800" dirty="0" smtClean="0">
                <a:solidFill>
                  <a:schemeClr val="bg1">
                    <a:lumMod val="50000"/>
                  </a:schemeClr>
                </a:solidFill>
              </a:rPr>
              <a:t>Open a new document</a:t>
            </a:r>
            <a:br>
              <a:rPr lang="en-US" sz="1800" dirty="0" smtClean="0">
                <a:solidFill>
                  <a:schemeClr val="bg1">
                    <a:lumMod val="50000"/>
                  </a:schemeClr>
                </a:solidFill>
              </a:rPr>
            </a:br>
            <a:r>
              <a:rPr lang="en-US" sz="1800" dirty="0" smtClean="0">
                <a:solidFill>
                  <a:schemeClr val="bg1">
                    <a:lumMod val="50000"/>
                  </a:schemeClr>
                </a:solidFill>
              </a:rPr>
              <a:t>Insert each typical to be priced in the finishes selected</a:t>
            </a:r>
            <a:br>
              <a:rPr lang="en-US" sz="1800" dirty="0" smtClean="0">
                <a:solidFill>
                  <a:schemeClr val="bg1">
                    <a:lumMod val="50000"/>
                  </a:schemeClr>
                </a:solidFill>
              </a:rPr>
            </a:br>
            <a:r>
              <a:rPr lang="en-US" sz="1800" dirty="0" smtClean="0">
                <a:solidFill>
                  <a:schemeClr val="bg1">
                    <a:lumMod val="50000"/>
                  </a:schemeClr>
                </a:solidFill>
              </a:rPr>
              <a:t>If no finishes are selected, pick a neutral inoffensive option</a:t>
            </a:r>
            <a:endParaRPr lang="en-US" sz="1800" dirty="0">
              <a:solidFill>
                <a:schemeClr val="bg1">
                  <a:lumMod val="50000"/>
                </a:scheme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603007"/>
            <a:ext cx="8105776" cy="4557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Arrow13.png"/>
          <p:cNvPicPr>
            <a:picLocks noChangeAspect="1"/>
          </p:cNvPicPr>
          <p:nvPr/>
        </p:nvPicPr>
        <p:blipFill>
          <a:blip r:embed="rId2"/>
          <a:stretch>
            <a:fillRect/>
          </a:stretch>
        </p:blipFill>
        <p:spPr>
          <a:xfrm rot="-6480000">
            <a:off x="374188" y="1540792"/>
            <a:ext cx="451778" cy="710195"/>
          </a:xfrm>
          <a:prstGeom prst="rect">
            <a:avLst/>
          </a:prstGeom>
        </p:spPr>
      </p:pic>
      <p:pic>
        <p:nvPicPr>
          <p:cNvPr id="11" name="Bildobjekt 9" descr="Arrow13.png"/>
          <p:cNvPicPr>
            <a:picLocks noChangeAspect="1"/>
          </p:cNvPicPr>
          <p:nvPr/>
        </p:nvPicPr>
        <p:blipFill>
          <a:blip r:embed="rId2"/>
          <a:stretch>
            <a:fillRect/>
          </a:stretch>
        </p:blipFill>
        <p:spPr>
          <a:xfrm rot="-6480000">
            <a:off x="374186" y="1922349"/>
            <a:ext cx="451778" cy="710195"/>
          </a:xfrm>
          <a:prstGeom prst="rect">
            <a:avLst/>
          </a:prstGeom>
        </p:spPr>
      </p:pic>
      <p:pic>
        <p:nvPicPr>
          <p:cNvPr id="8" name="Bildobjekt 9" descr="Arrow13.png"/>
          <p:cNvPicPr>
            <a:picLocks noChangeAspect="1"/>
          </p:cNvPicPr>
          <p:nvPr/>
        </p:nvPicPr>
        <p:blipFill>
          <a:blip r:embed="rId2"/>
          <a:stretch>
            <a:fillRect/>
          </a:stretch>
        </p:blipFill>
        <p:spPr>
          <a:xfrm rot="-6480000">
            <a:off x="421811" y="677700"/>
            <a:ext cx="451778" cy="710195"/>
          </a:xfrm>
          <a:prstGeom prst="rect">
            <a:avLst/>
          </a:prstGeom>
        </p:spPr>
      </p:pic>
      <p:pic>
        <p:nvPicPr>
          <p:cNvPr id="9" name="Bildobjekt 9" descr="Arrow13.png"/>
          <p:cNvPicPr>
            <a:picLocks noChangeAspect="1"/>
          </p:cNvPicPr>
          <p:nvPr/>
        </p:nvPicPr>
        <p:blipFill>
          <a:blip r:embed="rId2"/>
          <a:stretch>
            <a:fillRect/>
          </a:stretch>
        </p:blipFill>
        <p:spPr>
          <a:xfrm rot="-6480000">
            <a:off x="374186" y="1125631"/>
            <a:ext cx="451778" cy="710195"/>
          </a:xfrm>
          <a:prstGeom prst="rect">
            <a:avLst/>
          </a:prstGeom>
        </p:spPr>
      </p:pic>
      <p:sp>
        <p:nvSpPr>
          <p:cNvPr id="5" name="Title 4"/>
          <p:cNvSpPr>
            <a:spLocks noGrp="1"/>
          </p:cNvSpPr>
          <p:nvPr>
            <p:ph type="ctrTitle"/>
          </p:nvPr>
        </p:nvSpPr>
        <p:spPr>
          <a:xfrm>
            <a:off x="857250" y="750429"/>
            <a:ext cx="7810500" cy="1470025"/>
          </a:xfrm>
        </p:spPr>
        <p:txBody>
          <a:bodyPr/>
          <a:lstStyle/>
          <a:p>
            <a:pPr>
              <a:lnSpc>
                <a:spcPct val="150000"/>
              </a:lnSpc>
            </a:pPr>
            <a:r>
              <a:rPr lang="en-US" sz="1800" dirty="0" smtClean="0">
                <a:solidFill>
                  <a:schemeClr val="bg1">
                    <a:lumMod val="50000"/>
                  </a:schemeClr>
                </a:solidFill>
              </a:rPr>
              <a:t>Render each typical separately</a:t>
            </a:r>
            <a:br>
              <a:rPr lang="en-US" sz="1800" dirty="0" smtClean="0">
                <a:solidFill>
                  <a:schemeClr val="bg1">
                    <a:lumMod val="50000"/>
                  </a:schemeClr>
                </a:solidFill>
              </a:rPr>
            </a:br>
            <a:r>
              <a:rPr lang="en-US" sz="1800" dirty="0" smtClean="0">
                <a:solidFill>
                  <a:schemeClr val="bg1">
                    <a:lumMod val="50000"/>
                  </a:schemeClr>
                </a:solidFill>
              </a:rPr>
              <a:t>Arrange into an Excel spreadsheet</a:t>
            </a:r>
            <a:br>
              <a:rPr lang="en-US" sz="1800" dirty="0" smtClean="0">
                <a:solidFill>
                  <a:schemeClr val="bg1">
                    <a:lumMod val="50000"/>
                  </a:schemeClr>
                </a:solidFill>
              </a:rPr>
            </a:br>
            <a:r>
              <a:rPr lang="en-US" sz="1800" dirty="0" smtClean="0">
                <a:solidFill>
                  <a:schemeClr val="bg1">
                    <a:lumMod val="50000"/>
                  </a:schemeClr>
                </a:solidFill>
              </a:rPr>
              <a:t>Able to create budget numbers and renderings simultaneously</a:t>
            </a:r>
            <a:br>
              <a:rPr lang="en-US" sz="1800" dirty="0" smtClean="0">
                <a:solidFill>
                  <a:schemeClr val="bg1">
                    <a:lumMod val="50000"/>
                  </a:schemeClr>
                </a:solidFill>
              </a:rPr>
            </a:br>
            <a:r>
              <a:rPr lang="en-US" sz="1800" dirty="0" smtClean="0">
                <a:solidFill>
                  <a:schemeClr val="bg1">
                    <a:lumMod val="50000"/>
                  </a:schemeClr>
                </a:solidFill>
              </a:rPr>
              <a:t>No confusion from the client as to what they are getting at each price point</a:t>
            </a:r>
            <a:endParaRPr lang="en-US" sz="1800" dirty="0">
              <a:solidFill>
                <a:schemeClr val="bg1">
                  <a:lumMod val="50000"/>
                </a:schemeClr>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5867"/>
            <a:ext cx="9144000" cy="2925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2856976"/>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figura_PPT_template_20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Configura-11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Configura-11_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Configura_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igura-11_chapter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figura-11_chapter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figura-11_chapter 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onfigura-11_chapter 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onfigura-11_chapter 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onfigura-11_chapter 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Configura-11_chapter 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onfigura-11_chapter 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417010CF7738A49B161787277CA026D" ma:contentTypeVersion="0" ma:contentTypeDescription="Create a new document." ma:contentTypeScope="" ma:versionID="f7e1d1cfda302ca9664e1f75563fea56">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AEF93275-5AF5-43F1-A8B5-B89290A30D09}">
  <ds:schemaRefs>
    <ds:schemaRef ds:uri="http://schemas.microsoft.com/sharepoint/v3/contenttype/forms"/>
  </ds:schemaRefs>
</ds:datastoreItem>
</file>

<file path=customXml/itemProps2.xml><?xml version="1.0" encoding="utf-8"?>
<ds:datastoreItem xmlns:ds="http://schemas.openxmlformats.org/officeDocument/2006/customXml" ds:itemID="{9B513151-1EB3-4E10-980B-D64A5CC82F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0DDE6586-E88D-456E-B0DC-29A9AF48BC34}">
  <ds:schemaRef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Configura_PPT_template_2012</Template>
  <TotalTime>129</TotalTime>
  <Words>638</Words>
  <Application>Microsoft Office PowerPoint</Application>
  <PresentationFormat>On-screen Show (4:3)</PresentationFormat>
  <Paragraphs>73</Paragraphs>
  <Slides>27</Slides>
  <Notes>13</Notes>
  <HiddenSlides>0</HiddenSlides>
  <MMClips>0</MMClips>
  <ScaleCrop>false</ScaleCrop>
  <HeadingPairs>
    <vt:vector size="4" baseType="variant">
      <vt:variant>
        <vt:lpstr>Theme</vt:lpstr>
      </vt:variant>
      <vt:variant>
        <vt:i4>12</vt:i4>
      </vt:variant>
      <vt:variant>
        <vt:lpstr>Slide Titles</vt:lpstr>
      </vt:variant>
      <vt:variant>
        <vt:i4>27</vt:i4>
      </vt:variant>
    </vt:vector>
  </HeadingPairs>
  <TitlesOfParts>
    <vt:vector size="39" baseType="lpstr">
      <vt:lpstr>Configura_PPT_template_2012</vt:lpstr>
      <vt:lpstr>Configura-11_chapter 2</vt:lpstr>
      <vt:lpstr>Configura-11_chapter 3</vt:lpstr>
      <vt:lpstr>Configura-11_chapter 4</vt:lpstr>
      <vt:lpstr>Configura-11_chapter 5</vt:lpstr>
      <vt:lpstr>Configura-11_chapter 6</vt:lpstr>
      <vt:lpstr>Configura-11_chapter 7</vt:lpstr>
      <vt:lpstr>Configura-11_chapter 8</vt:lpstr>
      <vt:lpstr>Configura-11_chapter 9</vt:lpstr>
      <vt:lpstr>Configura-11_black</vt:lpstr>
      <vt:lpstr>Configura-11_white</vt:lpstr>
      <vt:lpstr>Configura_background</vt:lpstr>
      <vt:lpstr>Using CET Designer as a Sales Tool</vt:lpstr>
      <vt:lpstr>PowerPoint Presentation</vt:lpstr>
      <vt:lpstr>PowerPoint Presentation</vt:lpstr>
      <vt:lpstr>PowerPoint Presentation</vt:lpstr>
      <vt:lpstr>PowerPoint Presentation</vt:lpstr>
      <vt:lpstr>PowerPoint Presentation</vt:lpstr>
      <vt:lpstr>PowerPoint Presentation</vt:lpstr>
      <vt:lpstr>Open a new document Insert each typical to be priced in the finishes selected If no finishes are selected, pick a neutral inoffensive option</vt:lpstr>
      <vt:lpstr>Render each typical separately Arrange into an Excel spreadsheet Able to create budget numbers and renderings simultaneously No confusion from the client as to what they are getting at each price point</vt:lpstr>
      <vt:lpstr>Proposal Illustration</vt:lpstr>
      <vt:lpstr>PowerPoint Presentation</vt:lpstr>
      <vt:lpstr>PowerPoint Presentation</vt:lpstr>
      <vt:lpstr>Creating Presentation Renderings</vt:lpstr>
      <vt:lpstr>PowerPoint Presentation</vt:lpstr>
      <vt:lpstr>PowerPoint Presentation</vt:lpstr>
      <vt:lpstr>PowerPoint Presentation</vt:lpstr>
      <vt:lpstr>PowerPoint Presentation</vt:lpstr>
      <vt:lpstr>Ability to Interface at a Distance</vt:lpstr>
      <vt:lpstr>PowerPoint Presentation</vt:lpstr>
      <vt:lpstr>Design Development Meetings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Edington</dc:creator>
  <cp:lastModifiedBy>Tammy Christopherson</cp:lastModifiedBy>
  <cp:revision>25</cp:revision>
  <cp:lastPrinted>2009-01-30T12:30:53Z</cp:lastPrinted>
  <dcterms:created xsi:type="dcterms:W3CDTF">2012-10-09T12:24:34Z</dcterms:created>
  <dcterms:modified xsi:type="dcterms:W3CDTF">2012-10-18T03:29:48Z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0x010100A417010CF7738A49B161787277CA026D</vt:lpwstr>
  </property>
</Properties>
</file>